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1"/>
  </p:notesMasterIdLst>
  <p:sldIdLst>
    <p:sldId id="256" r:id="rId2"/>
    <p:sldId id="259" r:id="rId3"/>
    <p:sldId id="260" r:id="rId4"/>
    <p:sldId id="264" r:id="rId5"/>
    <p:sldId id="263" r:id="rId6"/>
    <p:sldId id="265" r:id="rId7"/>
    <p:sldId id="266" r:id="rId8"/>
    <p:sldId id="268" r:id="rId9"/>
    <p:sldId id="284" r:id="rId10"/>
    <p:sldId id="274" r:id="rId11"/>
    <p:sldId id="277" r:id="rId12"/>
    <p:sldId id="288" r:id="rId13"/>
    <p:sldId id="287" r:id="rId14"/>
    <p:sldId id="269" r:id="rId15"/>
    <p:sldId id="270" r:id="rId16"/>
    <p:sldId id="271" r:id="rId17"/>
    <p:sldId id="272" r:id="rId18"/>
    <p:sldId id="273" r:id="rId19"/>
    <p:sldId id="286" r:id="rId20"/>
    <p:sldId id="267" r:id="rId21"/>
    <p:sldId id="285" r:id="rId22"/>
    <p:sldId id="275" r:id="rId23"/>
    <p:sldId id="289" r:id="rId24"/>
    <p:sldId id="281" r:id="rId25"/>
    <p:sldId id="276" r:id="rId26"/>
    <p:sldId id="279" r:id="rId27"/>
    <p:sldId id="283" r:id="rId28"/>
    <p:sldId id="258" r:id="rId29"/>
    <p:sldId id="282"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B673D8-26C7-4B05-AD07-0B97D651F873}" type="datetimeFigureOut">
              <a:rPr lang="tr-TR" smtClean="0"/>
              <a:pPr/>
              <a:t>13.03.2018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D065E-9A94-4043-A2B7-B23CBAA39D84}" type="slidenum">
              <a:rPr lang="tr-TR" smtClean="0"/>
              <a:pPr/>
              <a:t>‹#›</a:t>
            </a:fld>
            <a:endParaRPr lang="tr-TR"/>
          </a:p>
        </p:txBody>
      </p:sp>
    </p:spTree>
    <p:extLst>
      <p:ext uri="{BB962C8B-B14F-4D97-AF65-F5344CB8AC3E}">
        <p14:creationId xmlns:p14="http://schemas.microsoft.com/office/powerpoint/2010/main" val="1038337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2</a:t>
            </a:fld>
            <a:endParaRPr lang="tr-TR"/>
          </a:p>
        </p:txBody>
      </p:sp>
    </p:spTree>
    <p:extLst>
      <p:ext uri="{BB962C8B-B14F-4D97-AF65-F5344CB8AC3E}">
        <p14:creationId xmlns:p14="http://schemas.microsoft.com/office/powerpoint/2010/main" val="2887428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3</a:t>
            </a:fld>
            <a:endParaRPr lang="tr-TR"/>
          </a:p>
        </p:txBody>
      </p:sp>
    </p:spTree>
    <p:extLst>
      <p:ext uri="{BB962C8B-B14F-4D97-AF65-F5344CB8AC3E}">
        <p14:creationId xmlns:p14="http://schemas.microsoft.com/office/powerpoint/2010/main" val="2278789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6</a:t>
            </a:fld>
            <a:endParaRPr lang="tr-TR"/>
          </a:p>
        </p:txBody>
      </p:sp>
    </p:spTree>
    <p:extLst>
      <p:ext uri="{BB962C8B-B14F-4D97-AF65-F5344CB8AC3E}">
        <p14:creationId xmlns:p14="http://schemas.microsoft.com/office/powerpoint/2010/main" val="2406090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8</a:t>
            </a:fld>
            <a:endParaRPr lang="tr-TR"/>
          </a:p>
        </p:txBody>
      </p:sp>
    </p:spTree>
    <p:extLst>
      <p:ext uri="{BB962C8B-B14F-4D97-AF65-F5344CB8AC3E}">
        <p14:creationId xmlns:p14="http://schemas.microsoft.com/office/powerpoint/2010/main" val="588133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11</a:t>
            </a:fld>
            <a:endParaRPr lang="tr-TR"/>
          </a:p>
        </p:txBody>
      </p:sp>
    </p:spTree>
    <p:extLst>
      <p:ext uri="{BB962C8B-B14F-4D97-AF65-F5344CB8AC3E}">
        <p14:creationId xmlns:p14="http://schemas.microsoft.com/office/powerpoint/2010/main" val="2869560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14</a:t>
            </a:fld>
            <a:endParaRPr lang="tr-TR"/>
          </a:p>
        </p:txBody>
      </p:sp>
    </p:spTree>
    <p:extLst>
      <p:ext uri="{BB962C8B-B14F-4D97-AF65-F5344CB8AC3E}">
        <p14:creationId xmlns:p14="http://schemas.microsoft.com/office/powerpoint/2010/main" val="1907145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22</a:t>
            </a:fld>
            <a:endParaRPr lang="tr-TR"/>
          </a:p>
        </p:txBody>
      </p:sp>
    </p:spTree>
    <p:extLst>
      <p:ext uri="{BB962C8B-B14F-4D97-AF65-F5344CB8AC3E}">
        <p14:creationId xmlns:p14="http://schemas.microsoft.com/office/powerpoint/2010/main" val="1431130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24</a:t>
            </a:fld>
            <a:endParaRPr lang="tr-TR"/>
          </a:p>
        </p:txBody>
      </p:sp>
    </p:spTree>
    <p:extLst>
      <p:ext uri="{BB962C8B-B14F-4D97-AF65-F5344CB8AC3E}">
        <p14:creationId xmlns:p14="http://schemas.microsoft.com/office/powerpoint/2010/main" val="3819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B347210-3D3F-4B26-ACBB-1E160C853420}" type="slidenum">
              <a:rPr lang="tr-TR" smtClean="0"/>
              <a:pPr/>
              <a:t>25</a:t>
            </a:fld>
            <a:endParaRPr lang="tr-TR"/>
          </a:p>
        </p:txBody>
      </p:sp>
    </p:spTree>
    <p:extLst>
      <p:ext uri="{BB962C8B-B14F-4D97-AF65-F5344CB8AC3E}">
        <p14:creationId xmlns:p14="http://schemas.microsoft.com/office/powerpoint/2010/main" val="2479410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19F3C83B-D56D-4440-B554-3A3C3DEFA9E3}" type="datetimeFigureOut">
              <a:rPr lang="tr-TR" smtClean="0"/>
              <a:pPr/>
              <a:t>13.03.2018</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BABD0994-0469-4150-AA3A-D6CE64597F79}" type="slidenum">
              <a:rPr lang="tr-TR" smtClean="0"/>
              <a:pPr/>
              <a:t>‹#›</a:t>
            </a:fld>
            <a:endParaRPr lang="tr-TR"/>
          </a:p>
        </p:txBody>
      </p:sp>
    </p:spTree>
    <p:extLst>
      <p:ext uri="{BB962C8B-B14F-4D97-AF65-F5344CB8AC3E}">
        <p14:creationId xmlns:p14="http://schemas.microsoft.com/office/powerpoint/2010/main" val="1381422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9F3C83B-D56D-4440-B554-3A3C3DEFA9E3}" type="datetimeFigureOut">
              <a:rPr lang="tr-TR" smtClean="0"/>
              <a:pPr/>
              <a:t>13.03.2018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ABD0994-0469-4150-AA3A-D6CE64597F79}" type="slidenum">
              <a:rPr lang="tr-TR" smtClean="0"/>
              <a:pPr/>
              <a:t>‹#›</a:t>
            </a:fld>
            <a:endParaRPr lang="tr-TR"/>
          </a:p>
        </p:txBody>
      </p:sp>
    </p:spTree>
    <p:extLst>
      <p:ext uri="{BB962C8B-B14F-4D97-AF65-F5344CB8AC3E}">
        <p14:creationId xmlns:p14="http://schemas.microsoft.com/office/powerpoint/2010/main" val="1303666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19F3C83B-D56D-4440-B554-3A3C3DEFA9E3}" type="datetimeFigureOut">
              <a:rPr lang="tr-TR" smtClean="0"/>
              <a:pPr/>
              <a:t>13.03.2018</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BABD0994-0469-4150-AA3A-D6CE64597F79}" type="slidenum">
              <a:rPr lang="tr-TR" smtClean="0"/>
              <a:pPr/>
              <a:t>‹#›</a:t>
            </a:fld>
            <a:endParaRPr lang="tr-TR"/>
          </a:p>
        </p:txBody>
      </p:sp>
    </p:spTree>
    <p:extLst>
      <p:ext uri="{BB962C8B-B14F-4D97-AF65-F5344CB8AC3E}">
        <p14:creationId xmlns:p14="http://schemas.microsoft.com/office/powerpoint/2010/main" val="320209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9F3C83B-D56D-4440-B554-3A3C3DEFA9E3}" type="datetimeFigureOut">
              <a:rPr lang="tr-TR" smtClean="0"/>
              <a:pPr/>
              <a:t>13.03.2018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BABD0994-0469-4150-AA3A-D6CE64597F79}" type="slidenum">
              <a:rPr lang="tr-TR" smtClean="0"/>
              <a:pPr/>
              <a:t>‹#›</a:t>
            </a:fld>
            <a:endParaRPr lang="tr-TR"/>
          </a:p>
        </p:txBody>
      </p:sp>
    </p:spTree>
    <p:extLst>
      <p:ext uri="{BB962C8B-B14F-4D97-AF65-F5344CB8AC3E}">
        <p14:creationId xmlns:p14="http://schemas.microsoft.com/office/powerpoint/2010/main" val="4197563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9F3C83B-D56D-4440-B554-3A3C3DEFA9E3}" type="datetimeFigureOut">
              <a:rPr lang="tr-TR" smtClean="0"/>
              <a:pPr/>
              <a:t>13.03.2018</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BABD0994-0469-4150-AA3A-D6CE64597F79}" type="slidenum">
              <a:rPr lang="tr-TR" smtClean="0"/>
              <a:pPr/>
              <a:t>‹#›</a:t>
            </a:fld>
            <a:endParaRPr lang="tr-TR"/>
          </a:p>
        </p:txBody>
      </p:sp>
    </p:spTree>
    <p:extLst>
      <p:ext uri="{BB962C8B-B14F-4D97-AF65-F5344CB8AC3E}">
        <p14:creationId xmlns:p14="http://schemas.microsoft.com/office/powerpoint/2010/main" val="4155289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9F3C83B-D56D-4440-B554-3A3C3DEFA9E3}" type="datetimeFigureOut">
              <a:rPr lang="tr-TR" smtClean="0"/>
              <a:pPr/>
              <a:t>13.03.2018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ABD0994-0469-4150-AA3A-D6CE64597F79}" type="slidenum">
              <a:rPr lang="tr-TR" smtClean="0"/>
              <a:pPr/>
              <a:t>‹#›</a:t>
            </a:fld>
            <a:endParaRPr lang="tr-TR"/>
          </a:p>
        </p:txBody>
      </p:sp>
    </p:spTree>
    <p:extLst>
      <p:ext uri="{BB962C8B-B14F-4D97-AF65-F5344CB8AC3E}">
        <p14:creationId xmlns:p14="http://schemas.microsoft.com/office/powerpoint/2010/main" val="13036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9F3C83B-D56D-4440-B554-3A3C3DEFA9E3}" type="datetimeFigureOut">
              <a:rPr lang="tr-TR" smtClean="0"/>
              <a:pPr/>
              <a:t>13.03.2018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ABD0994-0469-4150-AA3A-D6CE64597F79}" type="slidenum">
              <a:rPr lang="tr-TR" smtClean="0"/>
              <a:pPr/>
              <a:t>‹#›</a:t>
            </a:fld>
            <a:endParaRPr lang="tr-TR"/>
          </a:p>
        </p:txBody>
      </p:sp>
    </p:spTree>
    <p:extLst>
      <p:ext uri="{BB962C8B-B14F-4D97-AF65-F5344CB8AC3E}">
        <p14:creationId xmlns:p14="http://schemas.microsoft.com/office/powerpoint/2010/main" val="1834654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9F3C83B-D56D-4440-B554-3A3C3DEFA9E3}" type="datetimeFigureOut">
              <a:rPr lang="tr-TR" smtClean="0"/>
              <a:pPr/>
              <a:t>13.03.2018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ABD0994-0469-4150-AA3A-D6CE64597F79}" type="slidenum">
              <a:rPr lang="tr-TR" smtClean="0"/>
              <a:pPr/>
              <a:t>‹#›</a:t>
            </a:fld>
            <a:endParaRPr lang="tr-TR"/>
          </a:p>
        </p:txBody>
      </p:sp>
    </p:spTree>
    <p:extLst>
      <p:ext uri="{BB962C8B-B14F-4D97-AF65-F5344CB8AC3E}">
        <p14:creationId xmlns:p14="http://schemas.microsoft.com/office/powerpoint/2010/main" val="2477045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3C83B-D56D-4440-B554-3A3C3DEFA9E3}" type="datetimeFigureOut">
              <a:rPr lang="tr-TR" smtClean="0"/>
              <a:pPr/>
              <a:t>13.03.2018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ABD0994-0469-4150-AA3A-D6CE64597F79}" type="slidenum">
              <a:rPr lang="tr-TR" smtClean="0"/>
              <a:pPr/>
              <a:t>‹#›</a:t>
            </a:fld>
            <a:endParaRPr lang="tr-TR"/>
          </a:p>
        </p:txBody>
      </p:sp>
    </p:spTree>
    <p:extLst>
      <p:ext uri="{BB962C8B-B14F-4D97-AF65-F5344CB8AC3E}">
        <p14:creationId xmlns:p14="http://schemas.microsoft.com/office/powerpoint/2010/main" val="691153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9F3C83B-D56D-4440-B554-3A3C3DEFA9E3}" type="datetimeFigureOut">
              <a:rPr lang="tr-TR" smtClean="0"/>
              <a:pPr/>
              <a:t>13.03.2018</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BABD0994-0469-4150-AA3A-D6CE64597F79}" type="slidenum">
              <a:rPr lang="tr-TR" smtClean="0"/>
              <a:pPr/>
              <a:t>‹#›</a:t>
            </a:fld>
            <a:endParaRPr lang="tr-TR"/>
          </a:p>
        </p:txBody>
      </p:sp>
    </p:spTree>
    <p:extLst>
      <p:ext uri="{BB962C8B-B14F-4D97-AF65-F5344CB8AC3E}">
        <p14:creationId xmlns:p14="http://schemas.microsoft.com/office/powerpoint/2010/main" val="523489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9F3C83B-D56D-4440-B554-3A3C3DEFA9E3}" type="datetimeFigureOut">
              <a:rPr lang="tr-TR" smtClean="0"/>
              <a:pPr/>
              <a:t>13.03.2018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ABD0994-0469-4150-AA3A-D6CE64597F79}" type="slidenum">
              <a:rPr lang="tr-TR" smtClean="0"/>
              <a:pPr/>
              <a:t>‹#›</a:t>
            </a:fld>
            <a:endParaRPr lang="tr-TR"/>
          </a:p>
        </p:txBody>
      </p:sp>
    </p:spTree>
    <p:extLst>
      <p:ext uri="{BB962C8B-B14F-4D97-AF65-F5344CB8AC3E}">
        <p14:creationId xmlns:p14="http://schemas.microsoft.com/office/powerpoint/2010/main" val="671434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9F3C83B-D56D-4440-B554-3A3C3DEFA9E3}" type="datetimeFigureOut">
              <a:rPr lang="tr-TR" smtClean="0"/>
              <a:pPr/>
              <a:t>13.03.2018</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BABD0994-0469-4150-AA3A-D6CE64597F79}" type="slidenum">
              <a:rPr lang="tr-TR" smtClean="0"/>
              <a:pPr/>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9065321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09600" y="758952"/>
            <a:ext cx="10390909" cy="1540903"/>
          </a:xfrm>
        </p:spPr>
        <p:txBody>
          <a:bodyPr>
            <a:normAutofit/>
          </a:bodyPr>
          <a:lstStyle/>
          <a:p>
            <a:pPr algn="ctr"/>
            <a:r>
              <a:rPr lang="tr-TR" sz="4000" b="1" dirty="0" smtClean="0">
                <a:solidFill>
                  <a:srgbClr val="FF0000"/>
                </a:solidFill>
              </a:rPr>
              <a:t>ADALET VE HAKKANİYET BAĞLAMINDA KADIN</a:t>
            </a:r>
            <a:endParaRPr lang="tr-TR" sz="4000" b="1" dirty="0">
              <a:solidFill>
                <a:srgbClr val="FF0000"/>
              </a:solidFill>
            </a:endParaRPr>
          </a:p>
        </p:txBody>
      </p:sp>
      <p:sp>
        <p:nvSpPr>
          <p:cNvPr id="3" name="Alt Başlık 2"/>
          <p:cNvSpPr>
            <a:spLocks noGrp="1"/>
          </p:cNvSpPr>
          <p:nvPr>
            <p:ph type="subTitle" idx="1"/>
          </p:nvPr>
        </p:nvSpPr>
        <p:spPr>
          <a:xfrm>
            <a:off x="831273" y="3241964"/>
            <a:ext cx="6386945" cy="2015836"/>
          </a:xfrm>
        </p:spPr>
        <p:txBody>
          <a:bodyPr>
            <a:noAutofit/>
          </a:bodyPr>
          <a:lstStyle/>
          <a:p>
            <a:endParaRPr lang="tr-TR" sz="3200" dirty="0" smtClean="0"/>
          </a:p>
          <a:p>
            <a:r>
              <a:rPr lang="tr-TR" sz="3200" dirty="0" smtClean="0"/>
              <a:t>ENİSE ERKOÇ</a:t>
            </a:r>
          </a:p>
          <a:p>
            <a:r>
              <a:rPr lang="tr-TR" sz="3200" dirty="0" smtClean="0"/>
              <a:t>AYDIN İL MÜFTÜ YARDIMCISI</a:t>
            </a:r>
            <a:endParaRPr lang="tr-TR" sz="32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599" y="2964874"/>
            <a:ext cx="3897511" cy="32835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71066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0327"/>
            <a:ext cx="10698479" cy="1413164"/>
          </a:xfrm>
        </p:spPr>
        <p:txBody>
          <a:bodyPr>
            <a:normAutofit fontScale="90000"/>
          </a:bodyPr>
          <a:lstStyle/>
          <a:p>
            <a:pPr algn="ctr"/>
            <a:r>
              <a:rPr lang="tr-TR" dirty="0" smtClean="0"/>
              <a:t/>
            </a:r>
            <a:br>
              <a:rPr lang="tr-TR" dirty="0" smtClean="0"/>
            </a:br>
            <a:r>
              <a:rPr lang="tr-TR" dirty="0" smtClean="0"/>
              <a:t/>
            </a:r>
            <a:br>
              <a:rPr lang="tr-TR" dirty="0" smtClean="0"/>
            </a:br>
            <a:r>
              <a:rPr lang="tr-TR" sz="3600" b="1" dirty="0" smtClean="0"/>
              <a:t>İNSANLIK ONURUNU KORUMADA ADALET</a:t>
            </a:r>
            <a:br>
              <a:rPr lang="tr-TR" sz="3600" b="1" dirty="0" smtClean="0"/>
            </a:br>
            <a:endParaRPr lang="tr-TR" sz="3600" b="1" dirty="0"/>
          </a:p>
        </p:txBody>
      </p:sp>
      <p:sp>
        <p:nvSpPr>
          <p:cNvPr id="3" name="İçerik Yer Tutucusu 2"/>
          <p:cNvSpPr>
            <a:spLocks noGrp="1"/>
          </p:cNvSpPr>
          <p:nvPr>
            <p:ph idx="1"/>
          </p:nvPr>
        </p:nvSpPr>
        <p:spPr>
          <a:xfrm>
            <a:off x="457200" y="1845733"/>
            <a:ext cx="6151418" cy="4485794"/>
          </a:xfrm>
        </p:spPr>
        <p:txBody>
          <a:bodyPr>
            <a:normAutofit fontScale="92500"/>
          </a:bodyPr>
          <a:lstStyle/>
          <a:p>
            <a:endParaRPr lang="tr-TR" sz="2800" dirty="0" smtClean="0"/>
          </a:p>
          <a:p>
            <a:r>
              <a:rPr lang="tr-TR" sz="2800" dirty="0" smtClean="0">
                <a:solidFill>
                  <a:schemeClr val="tx1"/>
                </a:solidFill>
              </a:rPr>
              <a:t>«İffetli, (ve haklarında uydurulan kötülüklerden) habersiz inanan kadınlara </a:t>
            </a:r>
            <a:r>
              <a:rPr lang="tr-TR" sz="2800" b="1" dirty="0" smtClean="0">
                <a:solidFill>
                  <a:schemeClr val="tx1"/>
                </a:solidFill>
              </a:rPr>
              <a:t>zina isnadında bulunanlar, gerçekten dünya ve ahirette lanetlenmişlerdir. </a:t>
            </a:r>
            <a:r>
              <a:rPr lang="tr-TR" sz="2800" dirty="0" smtClean="0">
                <a:solidFill>
                  <a:schemeClr val="tx1"/>
                </a:solidFill>
              </a:rPr>
              <a:t>İşlemiş oldukları günahtan dolayı dillerinin, ellerinin ve ayaklarının kendi aleyhlerine şahitlik edeceği günde </a:t>
            </a:r>
            <a:r>
              <a:rPr lang="tr-TR" sz="2800" b="1" dirty="0" smtClean="0">
                <a:solidFill>
                  <a:schemeClr val="tx1"/>
                </a:solidFill>
              </a:rPr>
              <a:t>onlar için çok büyük bir azap vardır</a:t>
            </a:r>
            <a:r>
              <a:rPr lang="tr-TR" sz="2800" dirty="0" smtClean="0">
                <a:solidFill>
                  <a:schemeClr val="tx1"/>
                </a:solidFill>
              </a:rPr>
              <a:t>.» </a:t>
            </a:r>
            <a:r>
              <a:rPr lang="tr-TR" sz="2800" b="1" dirty="0" smtClean="0">
                <a:solidFill>
                  <a:srgbClr val="0070C0"/>
                </a:solidFill>
              </a:rPr>
              <a:t>(Nur, 24/23.)</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8944" y="2521527"/>
            <a:ext cx="4142509" cy="314498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817069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24904" y="845127"/>
            <a:ext cx="10486441" cy="748146"/>
          </a:xfrm>
        </p:spPr>
        <p:txBody>
          <a:bodyPr>
            <a:normAutofit/>
          </a:bodyPr>
          <a:lstStyle/>
          <a:p>
            <a:r>
              <a:rPr lang="tr-TR" b="1" dirty="0" smtClean="0"/>
              <a:t>HAK VE ÖDEVLER YÖNÜNDEN </a:t>
            </a:r>
            <a:r>
              <a:rPr lang="tr-TR" b="1" dirty="0"/>
              <a:t>ADALET/HAKKANİYET</a:t>
            </a:r>
          </a:p>
        </p:txBody>
      </p:sp>
      <p:sp>
        <p:nvSpPr>
          <p:cNvPr id="3" name="2 İçerik Yer Tutucusu"/>
          <p:cNvSpPr>
            <a:spLocks noGrp="1"/>
          </p:cNvSpPr>
          <p:nvPr>
            <p:ph idx="1"/>
          </p:nvPr>
        </p:nvSpPr>
        <p:spPr>
          <a:xfrm>
            <a:off x="443345" y="2161309"/>
            <a:ext cx="8118765" cy="3726873"/>
          </a:xfrm>
        </p:spPr>
        <p:txBody>
          <a:bodyPr>
            <a:noAutofit/>
          </a:bodyPr>
          <a:lstStyle/>
          <a:p>
            <a:pPr marL="0" indent="0">
              <a:buNone/>
            </a:pPr>
            <a:r>
              <a:rPr lang="tr-TR" sz="2000" dirty="0" smtClean="0">
                <a:solidFill>
                  <a:schemeClr val="tx1"/>
                </a:solidFill>
              </a:rPr>
              <a:t>        “Erkek, kadın, inanmış olarak kim iyi iş işlerse ona hoş bir hayat yaşatacağız.” </a:t>
            </a:r>
            <a:r>
              <a:rPr lang="tr-TR" sz="2000" b="1" dirty="0" smtClean="0">
                <a:solidFill>
                  <a:srgbClr val="0070C0"/>
                </a:solidFill>
              </a:rPr>
              <a:t>(</a:t>
            </a:r>
            <a:r>
              <a:rPr lang="tr-TR" sz="2000" b="1" dirty="0" err="1" smtClean="0">
                <a:solidFill>
                  <a:srgbClr val="0070C0"/>
                </a:solidFill>
              </a:rPr>
              <a:t>Nahl</a:t>
            </a:r>
            <a:r>
              <a:rPr lang="tr-TR" sz="2000" b="1" dirty="0" smtClean="0">
                <a:solidFill>
                  <a:srgbClr val="0070C0"/>
                </a:solidFill>
              </a:rPr>
              <a:t>, 16/97.)</a:t>
            </a:r>
          </a:p>
          <a:p>
            <a:r>
              <a:rPr lang="tr-TR" sz="2000" dirty="0">
                <a:solidFill>
                  <a:schemeClr val="tx1"/>
                </a:solidFill>
              </a:rPr>
              <a:t>“Erkeklerin kadınlar üzerinde bulunan hakları gibi </a:t>
            </a:r>
            <a:r>
              <a:rPr lang="tr-TR" sz="2000" dirty="0" smtClean="0">
                <a:solidFill>
                  <a:schemeClr val="tx1"/>
                </a:solidFill>
              </a:rPr>
              <a:t>kadınların da </a:t>
            </a:r>
            <a:r>
              <a:rPr lang="tr-TR" sz="2000" dirty="0">
                <a:solidFill>
                  <a:schemeClr val="tx1"/>
                </a:solidFill>
              </a:rPr>
              <a:t>erkekler üzerinde hakları vardır.” </a:t>
            </a:r>
            <a:r>
              <a:rPr lang="tr-TR" sz="2000" b="1" dirty="0">
                <a:solidFill>
                  <a:srgbClr val="0070C0"/>
                </a:solidFill>
              </a:rPr>
              <a:t>(</a:t>
            </a:r>
            <a:r>
              <a:rPr lang="tr-TR" sz="2000" b="1" dirty="0" smtClean="0">
                <a:solidFill>
                  <a:srgbClr val="0070C0"/>
                </a:solidFill>
              </a:rPr>
              <a:t>Bakara, 2/228)</a:t>
            </a:r>
            <a:r>
              <a:rPr lang="tr-TR" sz="2000" b="1" dirty="0">
                <a:solidFill>
                  <a:srgbClr val="0070C0"/>
                </a:solidFill>
              </a:rPr>
              <a:t> </a:t>
            </a:r>
            <a:endParaRPr lang="tr-TR" sz="2000" b="1" dirty="0" smtClean="0">
              <a:solidFill>
                <a:srgbClr val="0070C0"/>
              </a:solidFill>
            </a:endParaRPr>
          </a:p>
          <a:p>
            <a:r>
              <a:rPr lang="tr-TR" sz="2000" dirty="0" smtClean="0">
                <a:solidFill>
                  <a:schemeClr val="tx1"/>
                </a:solidFill>
              </a:rPr>
              <a:t>“</a:t>
            </a:r>
            <a:r>
              <a:rPr lang="tr-TR" sz="2000" dirty="0">
                <a:solidFill>
                  <a:schemeClr val="tx1"/>
                </a:solidFill>
              </a:rPr>
              <a:t>Kadınlar sizin için bir elbise, siz de onlar için bir elbisesiniz.” </a:t>
            </a:r>
            <a:r>
              <a:rPr lang="tr-TR" sz="2000" b="1" dirty="0">
                <a:solidFill>
                  <a:srgbClr val="0070C0"/>
                </a:solidFill>
              </a:rPr>
              <a:t>(</a:t>
            </a:r>
            <a:r>
              <a:rPr lang="tr-TR" sz="2000" b="1" dirty="0" smtClean="0">
                <a:solidFill>
                  <a:srgbClr val="0070C0"/>
                </a:solidFill>
              </a:rPr>
              <a:t>Bakara, 2/187.)</a:t>
            </a:r>
          </a:p>
          <a:p>
            <a:r>
              <a:rPr lang="tr-TR" sz="2000" dirty="0" smtClean="0">
                <a:solidFill>
                  <a:schemeClr val="tx1"/>
                </a:solidFill>
              </a:rPr>
              <a:t>“</a:t>
            </a:r>
            <a:r>
              <a:rPr lang="tr-TR" sz="2000" dirty="0">
                <a:solidFill>
                  <a:schemeClr val="tx1"/>
                </a:solidFill>
              </a:rPr>
              <a:t>Sizin en hayırlınız, kadınlara karşı en iyi davrananınızdır.” </a:t>
            </a:r>
            <a:r>
              <a:rPr lang="tr-TR" sz="2000" b="1" dirty="0">
                <a:solidFill>
                  <a:srgbClr val="0070C0"/>
                </a:solidFill>
              </a:rPr>
              <a:t>(</a:t>
            </a:r>
            <a:r>
              <a:rPr lang="tr-TR" sz="2000" b="1" dirty="0" err="1" smtClean="0">
                <a:solidFill>
                  <a:srgbClr val="0070C0"/>
                </a:solidFill>
              </a:rPr>
              <a:t>Riyazü’s-Salihin</a:t>
            </a:r>
            <a:r>
              <a:rPr lang="tr-TR" sz="2000" b="1" dirty="0" smtClean="0">
                <a:solidFill>
                  <a:srgbClr val="0070C0"/>
                </a:solidFill>
              </a:rPr>
              <a:t>, 1, s.320)</a:t>
            </a:r>
          </a:p>
          <a:p>
            <a:r>
              <a:rPr lang="tr-TR" sz="2000" dirty="0" smtClean="0">
                <a:solidFill>
                  <a:schemeClr val="tx1"/>
                </a:solidFill>
              </a:rPr>
              <a:t>Hz. </a:t>
            </a:r>
            <a:r>
              <a:rPr lang="tr-TR" sz="2000" dirty="0" err="1" smtClean="0">
                <a:solidFill>
                  <a:schemeClr val="tx1"/>
                </a:solidFill>
              </a:rPr>
              <a:t>Aişe’den</a:t>
            </a:r>
            <a:r>
              <a:rPr lang="tr-TR" sz="2000" dirty="0" smtClean="0">
                <a:solidFill>
                  <a:schemeClr val="tx1"/>
                </a:solidFill>
              </a:rPr>
              <a:t> şöyle rivayet edilir: </a:t>
            </a:r>
            <a:r>
              <a:rPr lang="tr-TR" sz="2000" b="1" dirty="0" smtClean="0">
                <a:solidFill>
                  <a:schemeClr val="tx1"/>
                </a:solidFill>
              </a:rPr>
              <a:t>Hz. Peygamberimiz (</a:t>
            </a:r>
            <a:r>
              <a:rPr lang="tr-TR" sz="2000" b="1" dirty="0" err="1" smtClean="0">
                <a:solidFill>
                  <a:schemeClr val="tx1"/>
                </a:solidFill>
              </a:rPr>
              <a:t>a.s</a:t>
            </a:r>
            <a:r>
              <a:rPr lang="tr-TR" sz="2000" b="1" dirty="0" smtClean="0">
                <a:solidFill>
                  <a:schemeClr val="tx1"/>
                </a:solidFill>
              </a:rPr>
              <a:t>.), ev halkına işlerinde yardım ederdi. Elbisesinin söküğünü diker veya yamar, ayakkabısını tamir ederdi. Ezanı duyunca da namaza giderdi.</a:t>
            </a:r>
            <a:r>
              <a:rPr lang="tr-TR" sz="2000" dirty="0" smtClean="0">
                <a:solidFill>
                  <a:schemeClr val="tx1"/>
                </a:solidFill>
              </a:rPr>
              <a:t> </a:t>
            </a:r>
            <a:r>
              <a:rPr lang="tr-TR" sz="2000" b="1" dirty="0" smtClean="0">
                <a:solidFill>
                  <a:srgbClr val="0070C0"/>
                </a:solidFill>
              </a:rPr>
              <a:t>(Buhari, </a:t>
            </a:r>
            <a:r>
              <a:rPr lang="tr-TR" sz="2000" b="1" dirty="0" err="1" smtClean="0">
                <a:solidFill>
                  <a:srgbClr val="0070C0"/>
                </a:solidFill>
              </a:rPr>
              <a:t>Nafakat</a:t>
            </a:r>
            <a:r>
              <a:rPr lang="tr-TR" sz="2000" b="1" dirty="0" smtClean="0">
                <a:solidFill>
                  <a:srgbClr val="0070C0"/>
                </a:solidFill>
              </a:rPr>
              <a:t>, 8.)</a:t>
            </a:r>
          </a:p>
        </p:txBody>
      </p:sp>
      <p:pic>
        <p:nvPicPr>
          <p:cNvPr id="5" name="Picture 2" descr="C:\Users\PC\Desktop\RESİM\IMG_20151113_194856.jpg"/>
          <p:cNvPicPr>
            <a:picLocks noChangeAspect="1" noChangeArrowheads="1"/>
          </p:cNvPicPr>
          <p:nvPr/>
        </p:nvPicPr>
        <p:blipFill>
          <a:blip r:embed="rId3" cstate="print"/>
          <a:srcRect/>
          <a:stretch>
            <a:fillRect/>
          </a:stretch>
        </p:blipFill>
        <p:spPr bwMode="auto">
          <a:xfrm>
            <a:off x="8769926" y="2053420"/>
            <a:ext cx="2663317" cy="337549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908436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HAK VE ÖDEVLER YÖNÜNDEN ADALET/HAKKANİYET</a:t>
            </a:r>
            <a:endParaRPr lang="tr-TR" dirty="0"/>
          </a:p>
        </p:txBody>
      </p:sp>
      <p:sp>
        <p:nvSpPr>
          <p:cNvPr id="3" name="İçerik Yer Tutucusu 2"/>
          <p:cNvSpPr>
            <a:spLocks noGrp="1"/>
          </p:cNvSpPr>
          <p:nvPr>
            <p:ph idx="1"/>
          </p:nvPr>
        </p:nvSpPr>
        <p:spPr>
          <a:xfrm>
            <a:off x="429490" y="1981200"/>
            <a:ext cx="7162801" cy="4391890"/>
          </a:xfrm>
        </p:spPr>
        <p:txBody>
          <a:bodyPr>
            <a:normAutofit fontScale="92500"/>
          </a:bodyPr>
          <a:lstStyle/>
          <a:p>
            <a:r>
              <a:rPr lang="tr-TR" sz="2400" dirty="0">
                <a:solidFill>
                  <a:schemeClr val="tx1"/>
                </a:solidFill>
              </a:rPr>
              <a:t>“Kadınlar, erkeklerle birlikte bir bütünü tamamlayan diğer yarıdır.”</a:t>
            </a:r>
            <a:r>
              <a:rPr lang="tr-TR" sz="2400" dirty="0"/>
              <a:t> </a:t>
            </a:r>
            <a:r>
              <a:rPr lang="tr-TR" sz="2400" b="1" dirty="0" smtClean="0">
                <a:solidFill>
                  <a:srgbClr val="0070C0"/>
                </a:solidFill>
              </a:rPr>
              <a:t>(Ebu Davud, </a:t>
            </a:r>
            <a:r>
              <a:rPr lang="tr-TR" sz="2400" b="1" dirty="0" err="1">
                <a:solidFill>
                  <a:srgbClr val="0070C0"/>
                </a:solidFill>
              </a:rPr>
              <a:t>Tahâret</a:t>
            </a:r>
            <a:r>
              <a:rPr lang="tr-TR" sz="2400" b="1" dirty="0">
                <a:solidFill>
                  <a:srgbClr val="0070C0"/>
                </a:solidFill>
              </a:rPr>
              <a:t>, </a:t>
            </a:r>
            <a:r>
              <a:rPr lang="tr-TR" sz="2400" b="1" dirty="0" smtClean="0">
                <a:solidFill>
                  <a:srgbClr val="0070C0"/>
                </a:solidFill>
              </a:rPr>
              <a:t>94.)</a:t>
            </a:r>
          </a:p>
          <a:p>
            <a:r>
              <a:rPr lang="tr-TR" sz="2400" dirty="0" smtClean="0">
                <a:solidFill>
                  <a:schemeClr val="tx1"/>
                </a:solidFill>
              </a:rPr>
              <a:t>“</a:t>
            </a:r>
            <a:r>
              <a:rPr lang="tr-TR" sz="2400" dirty="0">
                <a:solidFill>
                  <a:schemeClr val="tx1"/>
                </a:solidFill>
              </a:rPr>
              <a:t>Kadının kocası, </a:t>
            </a:r>
            <a:r>
              <a:rPr lang="tr-TR" sz="2400" dirty="0" smtClean="0">
                <a:solidFill>
                  <a:schemeClr val="tx1"/>
                </a:solidFill>
              </a:rPr>
              <a:t>onun yeme</a:t>
            </a:r>
            <a:r>
              <a:rPr lang="tr-TR" sz="2400" dirty="0">
                <a:solidFill>
                  <a:schemeClr val="tx1"/>
                </a:solidFill>
              </a:rPr>
              <a:t>, </a:t>
            </a:r>
            <a:r>
              <a:rPr lang="tr-TR" sz="2400" dirty="0" smtClean="0">
                <a:solidFill>
                  <a:schemeClr val="tx1"/>
                </a:solidFill>
              </a:rPr>
              <a:t>içme ve </a:t>
            </a:r>
            <a:r>
              <a:rPr lang="tr-TR" sz="2400" dirty="0">
                <a:solidFill>
                  <a:schemeClr val="tx1"/>
                </a:solidFill>
              </a:rPr>
              <a:t>barınmasını </a:t>
            </a:r>
            <a:r>
              <a:rPr lang="tr-TR" sz="2400" dirty="0" smtClean="0">
                <a:solidFill>
                  <a:schemeClr val="tx1"/>
                </a:solidFill>
              </a:rPr>
              <a:t>sağlayacak, </a:t>
            </a:r>
            <a:r>
              <a:rPr lang="tr-TR" sz="2400" dirty="0">
                <a:solidFill>
                  <a:schemeClr val="tx1"/>
                </a:solidFill>
              </a:rPr>
              <a:t>yüzüne tokat atmayacaktır.” </a:t>
            </a:r>
            <a:r>
              <a:rPr lang="tr-TR" sz="2400" b="1" dirty="0">
                <a:solidFill>
                  <a:srgbClr val="0070C0"/>
                </a:solidFill>
              </a:rPr>
              <a:t>(Ebu Davut, Nikah, </a:t>
            </a:r>
            <a:r>
              <a:rPr lang="tr-TR" sz="2400" b="1" dirty="0" smtClean="0">
                <a:solidFill>
                  <a:srgbClr val="0070C0"/>
                </a:solidFill>
              </a:rPr>
              <a:t>42.) </a:t>
            </a:r>
          </a:p>
          <a:p>
            <a:r>
              <a:rPr lang="tr-TR" sz="2400" dirty="0" smtClean="0">
                <a:solidFill>
                  <a:schemeClr val="tx1"/>
                </a:solidFill>
              </a:rPr>
              <a:t>“</a:t>
            </a:r>
            <a:r>
              <a:rPr lang="tr-TR" sz="2400" dirty="0">
                <a:solidFill>
                  <a:schemeClr val="tx1"/>
                </a:solidFill>
              </a:rPr>
              <a:t>Koca ailenin </a:t>
            </a:r>
            <a:r>
              <a:rPr lang="tr-TR" sz="2400" dirty="0" smtClean="0">
                <a:solidFill>
                  <a:schemeClr val="tx1"/>
                </a:solidFill>
              </a:rPr>
              <a:t>kollayıp gözeteni olup </a:t>
            </a:r>
            <a:r>
              <a:rPr lang="tr-TR" sz="2400" dirty="0">
                <a:solidFill>
                  <a:schemeClr val="tx1"/>
                </a:solidFill>
              </a:rPr>
              <a:t>ailesinden sorumludur. </a:t>
            </a:r>
            <a:r>
              <a:rPr lang="tr-TR" sz="2400" dirty="0" smtClean="0">
                <a:solidFill>
                  <a:schemeClr val="tx1"/>
                </a:solidFill>
              </a:rPr>
              <a:t>Kadın da </a:t>
            </a:r>
            <a:r>
              <a:rPr lang="tr-TR" sz="2400" dirty="0">
                <a:solidFill>
                  <a:schemeClr val="tx1"/>
                </a:solidFill>
              </a:rPr>
              <a:t>evinden ve evladından sorumludur.” </a:t>
            </a:r>
            <a:r>
              <a:rPr lang="tr-TR" sz="2400" b="1" dirty="0">
                <a:solidFill>
                  <a:srgbClr val="0070C0"/>
                </a:solidFill>
              </a:rPr>
              <a:t>(</a:t>
            </a:r>
            <a:r>
              <a:rPr lang="tr-TR" sz="2400" b="1" dirty="0" smtClean="0">
                <a:solidFill>
                  <a:srgbClr val="0070C0"/>
                </a:solidFill>
              </a:rPr>
              <a:t>Buhari, </a:t>
            </a:r>
            <a:r>
              <a:rPr lang="tr-TR" sz="2400" b="1" dirty="0" err="1" smtClean="0">
                <a:solidFill>
                  <a:srgbClr val="0070C0"/>
                </a:solidFill>
              </a:rPr>
              <a:t>Rıkak</a:t>
            </a:r>
            <a:r>
              <a:rPr lang="tr-TR" sz="2400" b="1" dirty="0" smtClean="0">
                <a:solidFill>
                  <a:srgbClr val="0070C0"/>
                </a:solidFill>
              </a:rPr>
              <a:t>, 17</a:t>
            </a:r>
            <a:r>
              <a:rPr lang="tr-TR" sz="2400" b="1" dirty="0">
                <a:solidFill>
                  <a:srgbClr val="0070C0"/>
                </a:solidFill>
              </a:rPr>
              <a:t>) </a:t>
            </a:r>
          </a:p>
          <a:p>
            <a:r>
              <a:rPr lang="tr-TR" sz="2400" dirty="0">
                <a:solidFill>
                  <a:schemeClr val="tx1"/>
                </a:solidFill>
              </a:rPr>
              <a:t>“Müslüman, </a:t>
            </a:r>
            <a:r>
              <a:rPr lang="tr-TR" sz="2400" dirty="0" smtClean="0">
                <a:solidFill>
                  <a:schemeClr val="tx1"/>
                </a:solidFill>
              </a:rPr>
              <a:t>karısına nefret beslemesin</a:t>
            </a:r>
            <a:r>
              <a:rPr lang="tr-TR" sz="2400" dirty="0">
                <a:solidFill>
                  <a:schemeClr val="tx1"/>
                </a:solidFill>
              </a:rPr>
              <a:t>. Zira hoşlanmadığı huyları varsa, buna karşılık memnun olduğu huyları da vardır.”</a:t>
            </a:r>
            <a:r>
              <a:rPr lang="tr-TR" sz="2400" dirty="0"/>
              <a:t> </a:t>
            </a:r>
            <a:r>
              <a:rPr lang="tr-TR" sz="2400" b="1" dirty="0">
                <a:solidFill>
                  <a:srgbClr val="0070C0"/>
                </a:solidFill>
              </a:rPr>
              <a:t>(</a:t>
            </a:r>
            <a:r>
              <a:rPr lang="tr-TR" sz="2400" b="1" dirty="0" smtClean="0">
                <a:solidFill>
                  <a:srgbClr val="0070C0"/>
                </a:solidFill>
              </a:rPr>
              <a:t>Müslim, </a:t>
            </a:r>
            <a:r>
              <a:rPr lang="tr-TR" sz="2400" b="1" dirty="0" err="1">
                <a:solidFill>
                  <a:srgbClr val="0070C0"/>
                </a:solidFill>
              </a:rPr>
              <a:t>Rada</a:t>
            </a:r>
            <a:r>
              <a:rPr lang="tr-TR" sz="2400" b="1" dirty="0">
                <a:solidFill>
                  <a:srgbClr val="0070C0"/>
                </a:solidFill>
              </a:rPr>
              <a:t>, </a:t>
            </a:r>
            <a:r>
              <a:rPr lang="tr-TR" sz="2400" b="1" dirty="0" smtClean="0">
                <a:solidFill>
                  <a:srgbClr val="0070C0"/>
                </a:solidFill>
              </a:rPr>
              <a:t>4/1469.)</a:t>
            </a:r>
            <a:endParaRPr lang="tr-TR" sz="2400" b="1" dirty="0">
              <a:solidFill>
                <a:srgbClr val="0070C0"/>
              </a:solidFill>
            </a:endParaRPr>
          </a:p>
          <a:p>
            <a:endParaRPr lang="tr-TR" dirty="0"/>
          </a:p>
        </p:txBody>
      </p:sp>
      <p:pic>
        <p:nvPicPr>
          <p:cNvPr id="4" name="İçerik Yer Tutucus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545" y="2610504"/>
            <a:ext cx="3415145" cy="23771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392209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HAK VE ÖDEVLER YÖNÜNDEN ADALET/HAKKANİYET</a:t>
            </a:r>
            <a:endParaRPr lang="tr-TR" dirty="0"/>
          </a:p>
        </p:txBody>
      </p:sp>
      <p:sp>
        <p:nvSpPr>
          <p:cNvPr id="3" name="İçerik Yer Tutucusu 2"/>
          <p:cNvSpPr>
            <a:spLocks noGrp="1"/>
          </p:cNvSpPr>
          <p:nvPr>
            <p:ph idx="1"/>
          </p:nvPr>
        </p:nvSpPr>
        <p:spPr>
          <a:xfrm>
            <a:off x="340468" y="1760706"/>
            <a:ext cx="11408188" cy="4806350"/>
          </a:xfrm>
        </p:spPr>
        <p:txBody>
          <a:bodyPr>
            <a:normAutofit/>
          </a:bodyPr>
          <a:lstStyle/>
          <a:p>
            <a:r>
              <a:rPr lang="tr-TR" sz="2000" dirty="0">
                <a:solidFill>
                  <a:schemeClr val="tx1"/>
                </a:solidFill>
              </a:rPr>
              <a:t>Hz. </a:t>
            </a:r>
            <a:r>
              <a:rPr lang="tr-TR" sz="2000" dirty="0" err="1">
                <a:solidFill>
                  <a:schemeClr val="tx1"/>
                </a:solidFill>
              </a:rPr>
              <a:t>Âişe</a:t>
            </a:r>
            <a:r>
              <a:rPr lang="tr-TR" sz="2000" dirty="0">
                <a:solidFill>
                  <a:schemeClr val="tx1"/>
                </a:solidFill>
              </a:rPr>
              <a:t> diyor ki: </a:t>
            </a:r>
            <a:r>
              <a:rPr lang="tr-TR" sz="2000" b="1" dirty="0">
                <a:solidFill>
                  <a:schemeClr val="tx1"/>
                </a:solidFill>
              </a:rPr>
              <a:t>“</a:t>
            </a:r>
            <a:r>
              <a:rPr lang="tr-TR" sz="2000" b="1" dirty="0" err="1" smtClean="0">
                <a:solidFill>
                  <a:schemeClr val="tx1"/>
                </a:solidFill>
              </a:rPr>
              <a:t>Resulullah</a:t>
            </a:r>
            <a:r>
              <a:rPr lang="tr-TR" sz="2000" b="1" dirty="0" smtClean="0">
                <a:solidFill>
                  <a:schemeClr val="tx1"/>
                </a:solidFill>
              </a:rPr>
              <a:t> Efendimiz </a:t>
            </a:r>
            <a:r>
              <a:rPr lang="tr-TR" sz="2000" b="1" dirty="0">
                <a:solidFill>
                  <a:schemeClr val="tx1"/>
                </a:solidFill>
              </a:rPr>
              <a:t>(</a:t>
            </a:r>
            <a:r>
              <a:rPr lang="tr-TR" sz="2000" b="1" dirty="0" err="1" smtClean="0">
                <a:solidFill>
                  <a:schemeClr val="tx1"/>
                </a:solidFill>
              </a:rPr>
              <a:t>s.a</a:t>
            </a:r>
            <a:r>
              <a:rPr lang="tr-TR" sz="2000" b="1" dirty="0" smtClean="0">
                <a:solidFill>
                  <a:schemeClr val="tx1"/>
                </a:solidFill>
              </a:rPr>
              <a:t>.), </a:t>
            </a:r>
            <a:r>
              <a:rPr lang="tr-TR" sz="2000" b="1" dirty="0">
                <a:solidFill>
                  <a:schemeClr val="tx1"/>
                </a:solidFill>
              </a:rPr>
              <a:t>bir kadına ya da bir hizmetçiye bir tek tokat bile atmadı</a:t>
            </a:r>
            <a:r>
              <a:rPr lang="tr-TR" sz="2000" dirty="0">
                <a:solidFill>
                  <a:schemeClr val="tx1"/>
                </a:solidFill>
              </a:rPr>
              <a:t>!” </a:t>
            </a:r>
            <a:r>
              <a:rPr lang="tr-TR" sz="2000" b="1" dirty="0">
                <a:solidFill>
                  <a:srgbClr val="0070C0"/>
                </a:solidFill>
              </a:rPr>
              <a:t>(Müslim, </a:t>
            </a:r>
            <a:r>
              <a:rPr lang="tr-TR" sz="2000" b="1" dirty="0" err="1">
                <a:solidFill>
                  <a:srgbClr val="0070C0"/>
                </a:solidFill>
              </a:rPr>
              <a:t>Fedâil</a:t>
            </a:r>
            <a:r>
              <a:rPr lang="tr-TR" sz="2000" b="1" dirty="0">
                <a:solidFill>
                  <a:srgbClr val="0070C0"/>
                </a:solidFill>
              </a:rPr>
              <a:t>, 79</a:t>
            </a:r>
            <a:r>
              <a:rPr lang="tr-TR" sz="2000" b="1" dirty="0" smtClean="0">
                <a:solidFill>
                  <a:srgbClr val="0070C0"/>
                </a:solidFill>
              </a:rPr>
              <a:t>)</a:t>
            </a:r>
          </a:p>
          <a:p>
            <a:r>
              <a:rPr lang="tr-TR" sz="2000" dirty="0" smtClean="0">
                <a:solidFill>
                  <a:schemeClr val="tx1"/>
                </a:solidFill>
              </a:rPr>
              <a:t>“Kadının kocasında olan hakkı şunlardır: Koca, karısını yedirecek, içirecek, giydirecek, barındıracak ve yüzüne tokat atmayacaktır.”</a:t>
            </a:r>
            <a:r>
              <a:rPr lang="tr-TR" sz="2000" dirty="0" smtClean="0"/>
              <a:t> </a:t>
            </a:r>
            <a:r>
              <a:rPr lang="tr-TR" sz="2000" b="1" dirty="0" smtClean="0">
                <a:solidFill>
                  <a:srgbClr val="0070C0"/>
                </a:solidFill>
              </a:rPr>
              <a:t>(Ebu Davud, Nikah, 42)</a:t>
            </a:r>
            <a:r>
              <a:rPr lang="tr-TR" sz="2000" b="1" dirty="0">
                <a:solidFill>
                  <a:srgbClr val="0070C0"/>
                </a:solidFill>
              </a:rPr>
              <a:t> </a:t>
            </a:r>
            <a:endParaRPr lang="tr-TR" sz="2000" b="1" dirty="0" smtClean="0">
              <a:solidFill>
                <a:srgbClr val="0070C0"/>
              </a:solidFill>
            </a:endParaRPr>
          </a:p>
          <a:p>
            <a:r>
              <a:rPr lang="tr-TR" sz="2000" dirty="0" smtClean="0"/>
              <a:t>“</a:t>
            </a:r>
            <a:r>
              <a:rPr lang="tr-TR" sz="2000" dirty="0">
                <a:solidFill>
                  <a:schemeClr val="tx1"/>
                </a:solidFill>
              </a:rPr>
              <a:t>Kıyamet gününde insanların Allah yanında en fena olan, karı-koca birbirine yakın olduktan sonra eşinin sırrını yayandır.» </a:t>
            </a:r>
            <a:r>
              <a:rPr lang="tr-TR" sz="2000" b="1" dirty="0">
                <a:solidFill>
                  <a:srgbClr val="0070C0"/>
                </a:solidFill>
              </a:rPr>
              <a:t>(</a:t>
            </a:r>
            <a:r>
              <a:rPr lang="tr-TR" sz="2000" b="1" dirty="0" err="1">
                <a:solidFill>
                  <a:srgbClr val="0070C0"/>
                </a:solidFill>
              </a:rPr>
              <a:t>Ahmed</a:t>
            </a:r>
            <a:r>
              <a:rPr lang="tr-TR" sz="2000" b="1" dirty="0">
                <a:solidFill>
                  <a:srgbClr val="0070C0"/>
                </a:solidFill>
              </a:rPr>
              <a:t> bin </a:t>
            </a:r>
            <a:r>
              <a:rPr lang="tr-TR" sz="2000" b="1" dirty="0" err="1">
                <a:solidFill>
                  <a:srgbClr val="0070C0"/>
                </a:solidFill>
              </a:rPr>
              <a:t>Hanbel</a:t>
            </a:r>
            <a:r>
              <a:rPr lang="tr-TR" sz="2000" b="1" dirty="0">
                <a:solidFill>
                  <a:srgbClr val="0070C0"/>
                </a:solidFill>
              </a:rPr>
              <a:t>, II, 541; Ebu Davud, Nikâh, 50</a:t>
            </a:r>
            <a:r>
              <a:rPr lang="tr-TR" sz="2000" b="1" dirty="0" smtClean="0">
                <a:solidFill>
                  <a:srgbClr val="0070C0"/>
                </a:solidFill>
              </a:rPr>
              <a:t>.)</a:t>
            </a:r>
          </a:p>
          <a:p>
            <a:r>
              <a:rPr lang="tr-TR" sz="2000" dirty="0" smtClean="0">
                <a:solidFill>
                  <a:schemeClr val="tx1"/>
                </a:solidFill>
              </a:rPr>
              <a:t>«Bir gün bir zat hanımını şikayet için Hz. Ömer’in kapısına gelir. Hz. Ömer’e hanımının sözlerini duyunca geri döner. Ömer, fark ettiği için ardından koşar, niye kapıma kadar geldin ve dönüp gidiyorsun, der. O zat : “Ben sana hanımımdan şikayet edecektim. Fakat sizin konuşmalarınızı duydum vazgeçtim.” der.</a:t>
            </a:r>
          </a:p>
          <a:p>
            <a:r>
              <a:rPr lang="tr-TR" sz="2000" dirty="0" smtClean="0">
                <a:solidFill>
                  <a:schemeClr val="tx1"/>
                </a:solidFill>
              </a:rPr>
              <a:t>Hz </a:t>
            </a:r>
            <a:r>
              <a:rPr lang="tr-TR" sz="2000" dirty="0">
                <a:solidFill>
                  <a:schemeClr val="tx1"/>
                </a:solidFill>
              </a:rPr>
              <a:t>Ömer’in hanımı biraz sert konuşmuştur. Hz. Ömer : “</a:t>
            </a:r>
            <a:r>
              <a:rPr lang="tr-TR" sz="2000" b="1" dirty="0">
                <a:solidFill>
                  <a:schemeClr val="tx1"/>
                </a:solidFill>
              </a:rPr>
              <a:t>Ne yapayım. Hanımım benim her işimi görüyor, Ona sert ve kaba davranamazdım”</a:t>
            </a:r>
            <a:r>
              <a:rPr lang="tr-TR" sz="2000" dirty="0">
                <a:solidFill>
                  <a:schemeClr val="tx1"/>
                </a:solidFill>
              </a:rPr>
              <a:t> </a:t>
            </a:r>
            <a:r>
              <a:rPr lang="tr-TR" sz="2000" dirty="0" smtClean="0">
                <a:solidFill>
                  <a:schemeClr val="tx1"/>
                </a:solidFill>
              </a:rPr>
              <a:t>demiştir.»</a:t>
            </a:r>
          </a:p>
        </p:txBody>
      </p:sp>
    </p:spTree>
    <p:extLst>
      <p:ext uri="{BB962C8B-B14F-4D97-AF65-F5344CB8AC3E}">
        <p14:creationId xmlns:p14="http://schemas.microsoft.com/office/powerpoint/2010/main" val="4199978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1192" y="702156"/>
            <a:ext cx="11029616" cy="1223626"/>
          </a:xfrm>
        </p:spPr>
        <p:txBody>
          <a:bodyPr>
            <a:normAutofit fontScale="90000"/>
          </a:bodyPr>
          <a:lstStyle/>
          <a:p>
            <a:pPr algn="ctr"/>
            <a:r>
              <a:rPr lang="tr-TR" dirty="0" smtClean="0"/>
              <a:t>        </a:t>
            </a:r>
            <a:r>
              <a:rPr lang="tr-TR" b="1" dirty="0">
                <a:solidFill>
                  <a:srgbClr val="00B0F0"/>
                </a:solidFill>
              </a:rPr>
              <a:t/>
            </a:r>
            <a:br>
              <a:rPr lang="tr-TR" b="1" dirty="0">
                <a:solidFill>
                  <a:srgbClr val="00B0F0"/>
                </a:solidFill>
              </a:rPr>
            </a:br>
            <a:r>
              <a:rPr lang="tr-TR" b="1" dirty="0" smtClean="0">
                <a:solidFill>
                  <a:srgbClr val="00B0F0"/>
                </a:solidFill>
              </a:rPr>
              <a:t>   </a:t>
            </a:r>
            <a:r>
              <a:rPr lang="tr-TR" sz="3100" b="1" dirty="0" smtClean="0"/>
              <a:t>EVLİLİKTE </a:t>
            </a:r>
            <a:r>
              <a:rPr lang="tr-TR" sz="3100" b="1" dirty="0"/>
              <a:t>ADALET/HAKKANİYET</a:t>
            </a:r>
            <a:br>
              <a:rPr lang="tr-TR" sz="3100" b="1" dirty="0"/>
            </a:br>
            <a:endParaRPr lang="tr-TR" sz="3100" dirty="0"/>
          </a:p>
        </p:txBody>
      </p:sp>
      <p:sp>
        <p:nvSpPr>
          <p:cNvPr id="3" name="İçerik Yer Tutucusu 2"/>
          <p:cNvSpPr>
            <a:spLocks noGrp="1"/>
          </p:cNvSpPr>
          <p:nvPr>
            <p:ph idx="1"/>
          </p:nvPr>
        </p:nvSpPr>
        <p:spPr>
          <a:xfrm>
            <a:off x="332509" y="2327564"/>
            <a:ext cx="11014363" cy="4350327"/>
          </a:xfrm>
        </p:spPr>
        <p:txBody>
          <a:bodyPr>
            <a:normAutofit fontScale="92500" lnSpcReduction="10000"/>
          </a:bodyPr>
          <a:lstStyle/>
          <a:p>
            <a:r>
              <a:rPr lang="tr-TR" dirty="0" smtClean="0">
                <a:solidFill>
                  <a:schemeClr val="tx1"/>
                </a:solidFill>
              </a:rPr>
              <a:t>«</a:t>
            </a:r>
            <a:r>
              <a:rPr lang="tr-TR" sz="2800" dirty="0" smtClean="0">
                <a:solidFill>
                  <a:schemeClr val="tx1"/>
                </a:solidFill>
              </a:rPr>
              <a:t>Eğer (velisi olduğunuz) yetim kızlar hakkında adaletsizlik etmekten korkarsanız, (onları değil) size helal olan kadınlardan ikişer, üçer, dörder olmak üzere nikahlayın. (Eğer o kadınlar arasında da) Haksızlık yapmaktan korkarsanız  takdirde bir tane alın yahut da sahip olduğunuz (cariyeler)le yetinin. Bu</a:t>
            </a:r>
            <a:r>
              <a:rPr lang="tr-TR" sz="2800" b="1" dirty="0" smtClean="0">
                <a:solidFill>
                  <a:schemeClr val="tx1"/>
                </a:solidFill>
              </a:rPr>
              <a:t>, adaletten ayrılmamanız için en uygun olandır</a:t>
            </a:r>
            <a:r>
              <a:rPr lang="tr-TR" sz="2800" dirty="0" smtClean="0"/>
              <a:t>.» </a:t>
            </a:r>
            <a:r>
              <a:rPr lang="tr-TR" sz="2800" b="1" dirty="0" smtClean="0">
                <a:solidFill>
                  <a:srgbClr val="0070C0"/>
                </a:solidFill>
              </a:rPr>
              <a:t>(Nisa, 4/3.) </a:t>
            </a:r>
          </a:p>
          <a:p>
            <a:r>
              <a:rPr lang="tr-TR" sz="2800" dirty="0" smtClean="0">
                <a:solidFill>
                  <a:schemeClr val="tx1"/>
                </a:solidFill>
              </a:rPr>
              <a:t>«</a:t>
            </a:r>
            <a:r>
              <a:rPr lang="tr-TR" sz="2800" b="1" dirty="0" smtClean="0">
                <a:solidFill>
                  <a:schemeClr val="tx1"/>
                </a:solidFill>
              </a:rPr>
              <a:t>Ne kadar uğraşırsanız uğraşın, kadınlar arasında adaleti yerine getiremezsiniz. </a:t>
            </a:r>
            <a:r>
              <a:rPr lang="tr-TR" sz="2800" dirty="0" smtClean="0">
                <a:solidFill>
                  <a:schemeClr val="tx1"/>
                </a:solidFill>
              </a:rPr>
              <a:t>Öyleyse (birine) büsbütün gönül verip ötekini (kocası hem var, hem yok) askıda kalmış bir kadın gibi bırakmayın. Eğer arayı düzeltir ve Allah’a karşı gelmekten sakınırsanız, şüphesiz Allah çok bağışlayıcı ve çok merhamet edicidir.»</a:t>
            </a:r>
            <a:r>
              <a:rPr lang="tr-TR" sz="2800" b="1" dirty="0" smtClean="0">
                <a:solidFill>
                  <a:srgbClr val="0070C0"/>
                </a:solidFill>
              </a:rPr>
              <a:t> (Nisa, 4/129.)</a:t>
            </a:r>
          </a:p>
          <a:p>
            <a:endParaRPr lang="tr-TR" sz="2800" dirty="0">
              <a:solidFill>
                <a:srgbClr val="00B0F0"/>
              </a:solidFill>
            </a:endParaRPr>
          </a:p>
        </p:txBody>
      </p:sp>
    </p:spTree>
    <p:extLst>
      <p:ext uri="{BB962C8B-B14F-4D97-AF65-F5344CB8AC3E}">
        <p14:creationId xmlns:p14="http://schemas.microsoft.com/office/powerpoint/2010/main" val="2214489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16924" y="258894"/>
            <a:ext cx="10058400" cy="1450757"/>
          </a:xfrm>
        </p:spPr>
        <p:txBody>
          <a:bodyPr/>
          <a:lstStyle/>
          <a:p>
            <a:r>
              <a:rPr lang="tr-TR" b="1" dirty="0" smtClean="0"/>
              <a:t>ÇOCUĞUN BAKIMINDA ADALET</a:t>
            </a:r>
            <a:r>
              <a:rPr lang="tr-TR" b="1" dirty="0"/>
              <a:t>/HAKKANİYET</a:t>
            </a:r>
          </a:p>
        </p:txBody>
      </p:sp>
      <p:sp>
        <p:nvSpPr>
          <p:cNvPr id="3" name="İçerik Yer Tutucusu 2"/>
          <p:cNvSpPr>
            <a:spLocks noGrp="1"/>
          </p:cNvSpPr>
          <p:nvPr>
            <p:ph idx="1"/>
          </p:nvPr>
        </p:nvSpPr>
        <p:spPr>
          <a:xfrm>
            <a:off x="512618" y="1972349"/>
            <a:ext cx="7703126" cy="4511578"/>
          </a:xfrm>
        </p:spPr>
        <p:txBody>
          <a:bodyPr>
            <a:normAutofit fontScale="92500"/>
          </a:bodyPr>
          <a:lstStyle/>
          <a:p>
            <a:r>
              <a:rPr lang="tr-TR" sz="2400" dirty="0" smtClean="0">
                <a:solidFill>
                  <a:schemeClr val="tx1"/>
                </a:solidFill>
              </a:rPr>
              <a:t>«Emzirmeyi tamamlatmak isteyenler için, anneler çocuklarını tam iki yıl emzirirler. Onların beslenmesi ve giyimi örfe uygun olarak babaya aittir. Bir insan, ancak gücü yettiğinden sorumlu tutulur. </a:t>
            </a:r>
            <a:r>
              <a:rPr lang="tr-TR" sz="2400" b="1" dirty="0" smtClean="0">
                <a:solidFill>
                  <a:schemeClr val="tx1"/>
                </a:solidFill>
              </a:rPr>
              <a:t>Hiçbir anne veya baba çocuğu sebebiyle zarara uğratılmasın. Baba ölmüşse, mirasçı da aynı şeyle sorumludur</a:t>
            </a:r>
            <a:r>
              <a:rPr lang="tr-TR" sz="2400" dirty="0" smtClean="0">
                <a:solidFill>
                  <a:schemeClr val="tx1"/>
                </a:solidFill>
              </a:rPr>
              <a:t>. </a:t>
            </a:r>
          </a:p>
          <a:p>
            <a:r>
              <a:rPr lang="tr-TR" sz="2400" dirty="0" smtClean="0">
                <a:solidFill>
                  <a:schemeClr val="tx1"/>
                </a:solidFill>
              </a:rPr>
              <a:t>Eğer ana baba birbiriyle görüşerek ve karşılıklı anlaşarak çocuğu sütten kesmek isterlerse, onlara günah yoktur. Çocuklarınızı emzirtmek istediğiniz takdirde süt anneye, örfe uygun olarak vereceğiniz ücreti güzelce ödediğiniz takdirde, size bir günah yoktur. Allah’tan sakının. Bilin ki Allah yapmakta olduklarınızı görür.» </a:t>
            </a:r>
            <a:r>
              <a:rPr lang="tr-TR" sz="2400" b="1" dirty="0" smtClean="0">
                <a:solidFill>
                  <a:srgbClr val="0070C0"/>
                </a:solidFill>
              </a:rPr>
              <a:t>(Bakara, 2/233.)</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3673" y="1972349"/>
            <a:ext cx="2660071" cy="404052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420857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1891" y="286603"/>
            <a:ext cx="10573789" cy="1450757"/>
          </a:xfrm>
        </p:spPr>
        <p:txBody>
          <a:bodyPr>
            <a:normAutofit/>
          </a:bodyPr>
          <a:lstStyle/>
          <a:p>
            <a:pPr algn="ctr"/>
            <a:r>
              <a:rPr lang="tr-TR" sz="4000" dirty="0" smtClean="0"/>
              <a:t>AİLE DÜZENİNİ KORUMADA ADALET</a:t>
            </a:r>
            <a:endParaRPr lang="tr-TR" sz="4000" dirty="0"/>
          </a:p>
        </p:txBody>
      </p:sp>
      <p:sp>
        <p:nvSpPr>
          <p:cNvPr id="3" name="İçerik Yer Tutucusu 2"/>
          <p:cNvSpPr>
            <a:spLocks noGrp="1"/>
          </p:cNvSpPr>
          <p:nvPr>
            <p:ph idx="1"/>
          </p:nvPr>
        </p:nvSpPr>
        <p:spPr>
          <a:xfrm>
            <a:off x="429490" y="2036617"/>
            <a:ext cx="11305310" cy="4530437"/>
          </a:xfrm>
        </p:spPr>
        <p:txBody>
          <a:bodyPr>
            <a:normAutofit fontScale="92500" lnSpcReduction="20000"/>
          </a:bodyPr>
          <a:lstStyle/>
          <a:p>
            <a:r>
              <a:rPr lang="tr-TR" sz="2400" dirty="0" smtClean="0">
                <a:solidFill>
                  <a:schemeClr val="tx1"/>
                </a:solidFill>
              </a:rPr>
              <a:t>«Erkekler kadınların koruyup kollayıcılarıdırlar.</a:t>
            </a:r>
            <a:r>
              <a:rPr lang="tr-TR" sz="2400" b="1" i="1" dirty="0" smtClean="0">
                <a:solidFill>
                  <a:schemeClr val="tx1"/>
                </a:solidFill>
              </a:rPr>
              <a:t> </a:t>
            </a:r>
            <a:r>
              <a:rPr lang="tr-TR" sz="2400" dirty="0" smtClean="0">
                <a:solidFill>
                  <a:schemeClr val="tx1"/>
                </a:solidFill>
              </a:rPr>
              <a:t>Çünkü</a:t>
            </a:r>
            <a:r>
              <a:rPr lang="tr-TR" sz="2400" b="1" i="1" dirty="0" smtClean="0">
                <a:solidFill>
                  <a:schemeClr val="tx1"/>
                </a:solidFill>
              </a:rPr>
              <a:t> </a:t>
            </a:r>
            <a:r>
              <a:rPr lang="tr-TR" sz="2400" dirty="0" smtClean="0">
                <a:solidFill>
                  <a:schemeClr val="tx1"/>
                </a:solidFill>
              </a:rPr>
              <a:t>Allah, insanların kimini kiminden üstün kılmıştır. Bir de erkekler kendi mallarından harcamakta (ve ailenin gemini sağlamakta)</a:t>
            </a:r>
            <a:r>
              <a:rPr lang="tr-TR" sz="2400" dirty="0" err="1" smtClean="0">
                <a:solidFill>
                  <a:schemeClr val="tx1"/>
                </a:solidFill>
              </a:rPr>
              <a:t>dırlar</a:t>
            </a:r>
            <a:r>
              <a:rPr lang="tr-TR" sz="2400" dirty="0" smtClean="0">
                <a:solidFill>
                  <a:schemeClr val="tx1"/>
                </a:solidFill>
              </a:rPr>
              <a:t>. </a:t>
            </a:r>
            <a:r>
              <a:rPr lang="tr-TR" sz="2400" b="1" dirty="0" smtClean="0">
                <a:solidFill>
                  <a:schemeClr val="tx1"/>
                </a:solidFill>
              </a:rPr>
              <a:t>İy</a:t>
            </a:r>
            <a:r>
              <a:rPr lang="tr-TR" sz="2400" b="1" i="1" dirty="0" smtClean="0">
                <a:solidFill>
                  <a:schemeClr val="tx1"/>
                </a:solidFill>
              </a:rPr>
              <a:t>i kadınlar, itaatkardırlar. Allah’ın (kendilerini) koruması sayesinde onlar da </a:t>
            </a:r>
            <a:r>
              <a:rPr lang="tr-TR" sz="2400" b="1" i="1" dirty="0" err="1" smtClean="0">
                <a:solidFill>
                  <a:schemeClr val="tx1"/>
                </a:solidFill>
              </a:rPr>
              <a:t>gaybı</a:t>
            </a:r>
            <a:r>
              <a:rPr lang="tr-TR" sz="2400" b="1" i="1" dirty="0" smtClean="0">
                <a:solidFill>
                  <a:schemeClr val="tx1"/>
                </a:solidFill>
              </a:rPr>
              <a:t> (emrettiği mahremiyeti) korurlar. (Evlilik yükümlülüklerini reddederek) başkaldırdıklarını </a:t>
            </a:r>
            <a:r>
              <a:rPr lang="tr-TR" sz="2400" b="1" i="1" dirty="0" smtClean="0">
                <a:solidFill>
                  <a:srgbClr val="FF0000"/>
                </a:solidFill>
              </a:rPr>
              <a:t>(kadının </a:t>
            </a:r>
            <a:r>
              <a:rPr lang="tr-TR" sz="2400" b="1" i="1" dirty="0" err="1" smtClean="0">
                <a:solidFill>
                  <a:srgbClr val="FF0000"/>
                </a:solidFill>
              </a:rPr>
              <a:t>nüşuzu</a:t>
            </a:r>
            <a:r>
              <a:rPr lang="tr-TR" sz="2400" b="1" i="1" dirty="0" smtClean="0">
                <a:solidFill>
                  <a:srgbClr val="FF0000"/>
                </a:solidFill>
              </a:rPr>
              <a:t>) </a:t>
            </a:r>
            <a:r>
              <a:rPr lang="tr-TR" sz="2400" b="1" i="1" dirty="0" smtClean="0">
                <a:solidFill>
                  <a:schemeClr val="tx1"/>
                </a:solidFill>
              </a:rPr>
              <a:t>gördüğünüz kadınlara </a:t>
            </a:r>
            <a:r>
              <a:rPr lang="tr-TR" sz="2400" dirty="0" smtClean="0">
                <a:solidFill>
                  <a:schemeClr val="tx1"/>
                </a:solidFill>
              </a:rPr>
              <a:t>öğüt verin, onları yataklarında yalnız bırakın; (bunlar fayda vermez de mecbur kalırsanız) onları dövün. Eğer itaat ederlerse, artık onların aleyhine başka bir yol aramayın. Allah gerçekten Yücedir, Büyüktür.» </a:t>
            </a:r>
            <a:r>
              <a:rPr lang="tr-TR" sz="2400" b="1" dirty="0" smtClean="0">
                <a:solidFill>
                  <a:srgbClr val="0070C0"/>
                </a:solidFill>
              </a:rPr>
              <a:t>(Nisa, 4/34.) </a:t>
            </a:r>
          </a:p>
          <a:p>
            <a:r>
              <a:rPr lang="tr-TR" sz="2400" b="1" i="1" dirty="0" smtClean="0">
                <a:solidFill>
                  <a:schemeClr val="tx1"/>
                </a:solidFill>
              </a:rPr>
              <a:t>NOT</a:t>
            </a:r>
            <a:r>
              <a:rPr lang="tr-TR" sz="2400" i="1" dirty="0" smtClean="0">
                <a:solidFill>
                  <a:schemeClr val="tx1"/>
                </a:solidFill>
              </a:rPr>
              <a:t>: Kadının evlilik sorumluluklarını yerine getirmemek, kocanın haklarını ihlal etmek, onun şahsiyet ve vakarını zedeleyici tavırlar sergilemek veya iffet ve namusunu tehlikeye sürükleyebilecek durumlara meyletmek gibi olumsuz davranışlara girmesi halinde, ailenin devamını sağlamaktan birinci derecede sorumlu olan kocanın, içine düştüğü mecburiyetten dolayı bazı tedbirlere başvurması tabiidir. </a:t>
            </a:r>
            <a:r>
              <a:rPr lang="tr-TR" sz="2400" b="1" i="1" dirty="0" smtClean="0">
                <a:solidFill>
                  <a:schemeClr val="tx1"/>
                </a:solidFill>
              </a:rPr>
              <a:t>Bu tedbirler zaman, mekan ve sosyal şartlara göre değişebilir. </a:t>
            </a:r>
            <a:r>
              <a:rPr lang="tr-TR" sz="2400" b="1" i="1" dirty="0" err="1" smtClean="0">
                <a:solidFill>
                  <a:schemeClr val="tx1"/>
                </a:solidFill>
              </a:rPr>
              <a:t>Darb</a:t>
            </a:r>
            <a:r>
              <a:rPr lang="tr-TR" sz="2400" b="1" i="1" dirty="0" smtClean="0">
                <a:solidFill>
                  <a:schemeClr val="tx1"/>
                </a:solidFill>
              </a:rPr>
              <a:t> meselesi çok istisnai bir durumdur.</a:t>
            </a:r>
          </a:p>
        </p:txBody>
      </p:sp>
    </p:spTree>
    <p:extLst>
      <p:ext uri="{BB962C8B-B14F-4D97-AF65-F5344CB8AC3E}">
        <p14:creationId xmlns:p14="http://schemas.microsoft.com/office/powerpoint/2010/main" val="2437860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1192" y="595746"/>
            <a:ext cx="11029616" cy="1038016"/>
          </a:xfrm>
        </p:spPr>
        <p:txBody>
          <a:bodyPr>
            <a:normAutofit fontScale="90000"/>
          </a:bodyPr>
          <a:lstStyle/>
          <a:p>
            <a:pPr algn="ctr"/>
            <a:r>
              <a:rPr lang="tr-TR" sz="3600" b="1" dirty="0" smtClean="0"/>
              <a:t>AİLE DÜZENİNİ KORUMADA ADALET</a:t>
            </a:r>
            <a:r>
              <a:rPr lang="tr-TR" sz="3600" b="1" dirty="0"/>
              <a:t>/HAKKANİYET</a:t>
            </a:r>
          </a:p>
        </p:txBody>
      </p:sp>
      <p:sp>
        <p:nvSpPr>
          <p:cNvPr id="3" name="İçerik Yer Tutucusu 2"/>
          <p:cNvSpPr>
            <a:spLocks noGrp="1"/>
          </p:cNvSpPr>
          <p:nvPr>
            <p:ph idx="1"/>
          </p:nvPr>
        </p:nvSpPr>
        <p:spPr>
          <a:xfrm>
            <a:off x="374074" y="1633761"/>
            <a:ext cx="8077200" cy="4517657"/>
          </a:xfrm>
        </p:spPr>
        <p:txBody>
          <a:bodyPr>
            <a:normAutofit fontScale="92500" lnSpcReduction="10000"/>
          </a:bodyPr>
          <a:lstStyle/>
          <a:p>
            <a:endParaRPr lang="tr-TR" dirty="0" smtClean="0"/>
          </a:p>
          <a:p>
            <a:r>
              <a:rPr lang="tr-TR" sz="2400" dirty="0" smtClean="0">
                <a:solidFill>
                  <a:schemeClr val="tx1"/>
                </a:solidFill>
              </a:rPr>
              <a:t>«Eğer bir kadın kocasının kendisine kötü davranmasından yahut kendisinden yüz çevirmesinden </a:t>
            </a:r>
            <a:r>
              <a:rPr lang="tr-TR" sz="2400" b="1" dirty="0" smtClean="0">
                <a:solidFill>
                  <a:srgbClr val="FF0000"/>
                </a:solidFill>
              </a:rPr>
              <a:t>(erkeğin </a:t>
            </a:r>
            <a:r>
              <a:rPr lang="tr-TR" sz="2400" b="1" dirty="0" err="1" smtClean="0">
                <a:solidFill>
                  <a:srgbClr val="FF0000"/>
                </a:solidFill>
              </a:rPr>
              <a:t>nüşuzu</a:t>
            </a:r>
            <a:r>
              <a:rPr lang="tr-TR" sz="2400" b="1" dirty="0" smtClean="0">
                <a:solidFill>
                  <a:srgbClr val="FF0000"/>
                </a:solidFill>
              </a:rPr>
              <a:t>) </a:t>
            </a:r>
            <a:r>
              <a:rPr lang="tr-TR" sz="2400" dirty="0" smtClean="0">
                <a:solidFill>
                  <a:schemeClr val="tx1"/>
                </a:solidFill>
              </a:rPr>
              <a:t>endişe ederse, uzlaşarak aralarını düzeltmelerinde ikisine de bir günah yoktur. Uzlaşmak, daha hayırlıdır. Nefisler ise kıskançlığa ve bencil tutkulara hazır kılınmıştır. Eğer iyilik eder ve Allah’a karşı  gelmekten sakınırsanız şüphesiz Allah yaptıklarınızdan haberdardır.» </a:t>
            </a:r>
            <a:r>
              <a:rPr lang="tr-TR" sz="2400" b="1" dirty="0" smtClean="0">
                <a:solidFill>
                  <a:srgbClr val="0070C0"/>
                </a:solidFill>
              </a:rPr>
              <a:t>(Nisa, 4/128.)</a:t>
            </a:r>
          </a:p>
          <a:p>
            <a:r>
              <a:rPr lang="tr-TR" sz="2400" dirty="0" smtClean="0">
                <a:solidFill>
                  <a:schemeClr val="tx1"/>
                </a:solidFill>
              </a:rPr>
              <a:t>«Eğer karı-kocanın arasının açılmasından endişe ederseniz </a:t>
            </a:r>
            <a:r>
              <a:rPr lang="tr-TR" sz="2400" b="1" dirty="0" smtClean="0">
                <a:solidFill>
                  <a:schemeClr val="tx1"/>
                </a:solidFill>
              </a:rPr>
              <a:t>erkeğin ailesinden bir hakem, kadının ailesinden de bir hakem </a:t>
            </a:r>
            <a:r>
              <a:rPr lang="tr-TR" sz="2400" dirty="0" smtClean="0">
                <a:solidFill>
                  <a:schemeClr val="tx1"/>
                </a:solidFill>
              </a:rPr>
              <a:t>gönderin. İki taraf (arayı) düzeltmek isterlerse Allah da onları uzlaştırır. Şüphesiz Allah hakkıyla bilendir ve haberdardır.» </a:t>
            </a:r>
            <a:r>
              <a:rPr lang="tr-TR" sz="2400" b="1" dirty="0" smtClean="0">
                <a:solidFill>
                  <a:srgbClr val="0070C0"/>
                </a:solidFill>
              </a:rPr>
              <a:t>(Nisa, 4/35.)</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1274" y="2286000"/>
            <a:ext cx="3380508" cy="32973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64994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2000" y="914400"/>
            <a:ext cx="10848808" cy="801556"/>
          </a:xfrm>
        </p:spPr>
        <p:txBody>
          <a:bodyPr>
            <a:normAutofit/>
          </a:bodyPr>
          <a:lstStyle/>
          <a:p>
            <a:r>
              <a:rPr lang="tr-TR" sz="3200" b="1" dirty="0" smtClean="0"/>
              <a:t>EVLİLİĞİ SONLANDIRMADA ADALET</a:t>
            </a:r>
            <a:r>
              <a:rPr lang="tr-TR" sz="3200" b="1" dirty="0"/>
              <a:t>/HAKKANİYET</a:t>
            </a:r>
          </a:p>
        </p:txBody>
      </p:sp>
      <p:sp>
        <p:nvSpPr>
          <p:cNvPr id="3" name="İçerik Yer Tutucusu 2"/>
          <p:cNvSpPr>
            <a:spLocks noGrp="1"/>
          </p:cNvSpPr>
          <p:nvPr>
            <p:ph idx="1"/>
          </p:nvPr>
        </p:nvSpPr>
        <p:spPr>
          <a:xfrm>
            <a:off x="277090" y="1945178"/>
            <a:ext cx="8853055" cy="4677295"/>
          </a:xfrm>
        </p:spPr>
        <p:txBody>
          <a:bodyPr>
            <a:normAutofit fontScale="92500" lnSpcReduction="10000"/>
          </a:bodyPr>
          <a:lstStyle/>
          <a:p>
            <a:endParaRPr lang="tr-TR" sz="2400" dirty="0" smtClean="0"/>
          </a:p>
          <a:p>
            <a:r>
              <a:rPr lang="tr-TR" sz="2800" dirty="0" smtClean="0">
                <a:solidFill>
                  <a:schemeClr val="tx1"/>
                </a:solidFill>
              </a:rPr>
              <a:t>«(Dönüş yapılabilecek) Boşama iki defadır. Sonrası ya iyilikle geçinmek, ya da güzellikle bırakmaktır. (Evlilikte) tarafların Allah’ın belirlediği ölçüleri koruyama endişeleri dışında kadınlara verdiklerinizden (boşanma esnasında) bir şey almanız size helal değildir. Onlar Allah’ın belirlediği ölçüleri gözetemeyecekler diye endişe ederseniz, o zaman kadının erkeğe (boşanmak için) bedel vermesinde (</a:t>
            </a:r>
            <a:r>
              <a:rPr lang="tr-TR" sz="2800" dirty="0" err="1" smtClean="0">
                <a:solidFill>
                  <a:srgbClr val="FF0000"/>
                </a:solidFill>
              </a:rPr>
              <a:t>muhalaa</a:t>
            </a:r>
            <a:r>
              <a:rPr lang="tr-TR" sz="2800" dirty="0" smtClean="0">
                <a:solidFill>
                  <a:schemeClr val="tx1"/>
                </a:solidFill>
              </a:rPr>
              <a:t>) her iki taraf için de günah yoktur. Bunlar, Allah’ın koyduğu sınırlardır. Sakın haddi aşmayın, kim Allah’ın sınırlarını aşarsa işte onlar, zalimlerin ta kendileridir.» </a:t>
            </a:r>
            <a:r>
              <a:rPr lang="tr-TR" sz="2400" b="1" dirty="0" smtClean="0">
                <a:solidFill>
                  <a:srgbClr val="0070C0"/>
                </a:solidFill>
              </a:rPr>
              <a:t>(Bakara, 2/228-229.) </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6400" y="2172912"/>
            <a:ext cx="2535381" cy="3137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94814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EVLİLİĞİ SONLANDIRMADA </a:t>
            </a:r>
            <a:r>
              <a:rPr lang="tr-TR" b="1" dirty="0" smtClean="0"/>
              <a:t>ADALET</a:t>
            </a:r>
            <a:r>
              <a:rPr lang="tr-TR" b="1" dirty="0"/>
              <a:t>/HAKKANİYET</a:t>
            </a:r>
          </a:p>
        </p:txBody>
      </p:sp>
      <p:sp>
        <p:nvSpPr>
          <p:cNvPr id="3" name="İçerik Yer Tutucusu 2"/>
          <p:cNvSpPr>
            <a:spLocks noGrp="1"/>
          </p:cNvSpPr>
          <p:nvPr>
            <p:ph idx="1"/>
          </p:nvPr>
        </p:nvSpPr>
        <p:spPr>
          <a:xfrm>
            <a:off x="581192" y="1845733"/>
            <a:ext cx="8216444" cy="4527357"/>
          </a:xfrm>
        </p:spPr>
        <p:txBody>
          <a:bodyPr>
            <a:normAutofit fontScale="92500" lnSpcReduction="10000"/>
          </a:bodyPr>
          <a:lstStyle/>
          <a:p>
            <a:r>
              <a:rPr lang="tr-TR" sz="2400" dirty="0">
                <a:solidFill>
                  <a:schemeClr val="tx1"/>
                </a:solidFill>
              </a:rPr>
              <a:t>Ayrıca İslam hukukunda «</a:t>
            </a:r>
            <a:r>
              <a:rPr lang="tr-TR" sz="2400" b="1" dirty="0" smtClean="0">
                <a:solidFill>
                  <a:schemeClr val="tx1"/>
                </a:solidFill>
              </a:rPr>
              <a:t>TEFVİZ-İ </a:t>
            </a:r>
            <a:r>
              <a:rPr lang="tr-TR" sz="2400" b="1" dirty="0">
                <a:solidFill>
                  <a:schemeClr val="tx1"/>
                </a:solidFill>
              </a:rPr>
              <a:t>TALAK</a:t>
            </a:r>
            <a:r>
              <a:rPr lang="tr-TR" sz="2400" dirty="0">
                <a:solidFill>
                  <a:schemeClr val="tx1"/>
                </a:solidFill>
              </a:rPr>
              <a:t>/nikah akdi esnasında boşanma hakkının erkek tarafından kadına verilmesi» vardır.</a:t>
            </a:r>
            <a:r>
              <a:rPr lang="tr-TR" sz="2400" b="1" dirty="0">
                <a:solidFill>
                  <a:schemeClr val="tx1"/>
                </a:solidFill>
              </a:rPr>
              <a:t> </a:t>
            </a:r>
            <a:r>
              <a:rPr lang="tr-TR" sz="2400" i="1" dirty="0" smtClean="0">
                <a:solidFill>
                  <a:schemeClr val="tx1"/>
                </a:solidFill>
              </a:rPr>
              <a:t>Dinimize göre bu, </a:t>
            </a:r>
            <a:r>
              <a:rPr lang="tr-TR" sz="2400" i="1" dirty="0">
                <a:solidFill>
                  <a:schemeClr val="tx1"/>
                </a:solidFill>
              </a:rPr>
              <a:t>vekaletten faklı bir tasarruf olup, bundan kocanın vazgeçme hakkı </a:t>
            </a:r>
            <a:r>
              <a:rPr lang="tr-TR" sz="2400" i="1" dirty="0" smtClean="0">
                <a:solidFill>
                  <a:schemeClr val="tx1"/>
                </a:solidFill>
              </a:rPr>
              <a:t>yoktur.</a:t>
            </a:r>
            <a:r>
              <a:rPr lang="tr-TR" sz="2400" i="1" dirty="0">
                <a:solidFill>
                  <a:schemeClr val="tx1"/>
                </a:solidFill>
              </a:rPr>
              <a:t> </a:t>
            </a:r>
            <a:r>
              <a:rPr lang="tr-TR" sz="2400" b="1" i="1" dirty="0" smtClean="0">
                <a:solidFill>
                  <a:srgbClr val="0070C0"/>
                </a:solidFill>
              </a:rPr>
              <a:t>Bkz</a:t>
            </a:r>
            <a:r>
              <a:rPr lang="tr-TR" sz="2400" b="1" i="1" dirty="0">
                <a:solidFill>
                  <a:srgbClr val="0070C0"/>
                </a:solidFill>
              </a:rPr>
              <a:t>. Ömer Nasuhi, Hukuk-i </a:t>
            </a:r>
            <a:r>
              <a:rPr lang="tr-TR" sz="2400" b="1" i="1" dirty="0" err="1">
                <a:solidFill>
                  <a:srgbClr val="0070C0"/>
                </a:solidFill>
              </a:rPr>
              <a:t>İslamiyye</a:t>
            </a:r>
            <a:r>
              <a:rPr lang="tr-TR" sz="2400" b="1" i="1" dirty="0">
                <a:solidFill>
                  <a:srgbClr val="0070C0"/>
                </a:solidFill>
              </a:rPr>
              <a:t> ve Istılah-ı </a:t>
            </a:r>
            <a:r>
              <a:rPr lang="tr-TR" sz="2400" b="1" i="1" dirty="0" err="1">
                <a:solidFill>
                  <a:srgbClr val="0070C0"/>
                </a:solidFill>
              </a:rPr>
              <a:t>Fıkhiyye</a:t>
            </a:r>
            <a:r>
              <a:rPr lang="tr-TR" sz="2400" b="1" i="1" dirty="0">
                <a:solidFill>
                  <a:srgbClr val="0070C0"/>
                </a:solidFill>
              </a:rPr>
              <a:t> Kamusu, Bilmen Yayınları, İstanbul, 1985, (I-VIII), .II /.</a:t>
            </a:r>
            <a:r>
              <a:rPr lang="tr-TR" sz="2400" b="1" i="1" dirty="0" smtClean="0">
                <a:solidFill>
                  <a:srgbClr val="0070C0"/>
                </a:solidFill>
              </a:rPr>
              <a:t>177</a:t>
            </a:r>
            <a:endParaRPr lang="tr-TR" sz="2400" b="1" dirty="0" smtClean="0">
              <a:solidFill>
                <a:srgbClr val="0070C0"/>
              </a:solidFill>
            </a:endParaRPr>
          </a:p>
          <a:p>
            <a:r>
              <a:rPr lang="tr-TR" sz="2400" b="1" i="1" dirty="0" smtClean="0">
                <a:solidFill>
                  <a:srgbClr val="FF0000"/>
                </a:solidFill>
              </a:rPr>
              <a:t>Tefviz-i talak</a:t>
            </a:r>
            <a:r>
              <a:rPr lang="tr-TR" sz="2400" dirty="0" smtClean="0">
                <a:solidFill>
                  <a:schemeClr val="tx1"/>
                </a:solidFill>
              </a:rPr>
              <a:t>ın meşruluğu </a:t>
            </a:r>
            <a:r>
              <a:rPr lang="tr-TR" sz="2400" dirty="0">
                <a:solidFill>
                  <a:schemeClr val="tx1"/>
                </a:solidFill>
              </a:rPr>
              <a:t>ulemaya göre şu ayettir: </a:t>
            </a:r>
            <a:r>
              <a:rPr lang="tr-TR" sz="2400" b="1" dirty="0">
                <a:solidFill>
                  <a:schemeClr val="tx1"/>
                </a:solidFill>
              </a:rPr>
              <a:t>«Ey peygamber! Eşlerine şöyle söyle: Eğer dünya dirliğini ve süsünü</a:t>
            </a:r>
            <a:r>
              <a:rPr lang="tr-TR" sz="2400" b="1" i="1" dirty="0">
                <a:solidFill>
                  <a:schemeClr val="tx1"/>
                </a:solidFill>
              </a:rPr>
              <a:t> (refahını)</a:t>
            </a:r>
            <a:r>
              <a:rPr lang="tr-TR" sz="2400" b="1" dirty="0">
                <a:solidFill>
                  <a:schemeClr val="tx1"/>
                </a:solidFill>
              </a:rPr>
              <a:t> istiyorsanız, gelin size boşanma bedellerinizi vereyim de sizi güzellikle salıvereyim. Eğer Allah’ın Peygamberini ve ahiret yurdunu diliyorsanız, bilin </a:t>
            </a:r>
            <a:r>
              <a:rPr lang="tr-TR" sz="2400" b="1" dirty="0" smtClean="0">
                <a:solidFill>
                  <a:schemeClr val="tx1"/>
                </a:solidFill>
              </a:rPr>
              <a:t>ki </a:t>
            </a:r>
            <a:r>
              <a:rPr lang="tr-TR" sz="2400" b="1" dirty="0">
                <a:solidFill>
                  <a:schemeClr val="tx1"/>
                </a:solidFill>
              </a:rPr>
              <a:t>Allah, içinizde güzel davrananlar için büyük bir mükafat hazırlamıştır.»</a:t>
            </a:r>
            <a:r>
              <a:rPr lang="tr-TR" sz="2400" i="1" dirty="0">
                <a:solidFill>
                  <a:schemeClr val="tx1"/>
                </a:solidFill>
              </a:rPr>
              <a:t> </a:t>
            </a:r>
            <a:r>
              <a:rPr lang="tr-TR" sz="2400" b="1" dirty="0" err="1">
                <a:solidFill>
                  <a:srgbClr val="0070C0"/>
                </a:solidFill>
              </a:rPr>
              <a:t>Ahzab</a:t>
            </a:r>
            <a:r>
              <a:rPr lang="tr-TR" sz="2400" b="1" dirty="0">
                <a:solidFill>
                  <a:srgbClr val="0070C0"/>
                </a:solidFill>
              </a:rPr>
              <a:t>, 33/28-29</a:t>
            </a:r>
            <a:r>
              <a:rPr lang="tr-TR" sz="2400" b="1" dirty="0" smtClean="0">
                <a:solidFill>
                  <a:srgbClr val="0070C0"/>
                </a:solidFill>
              </a:rPr>
              <a:t>.</a:t>
            </a:r>
            <a:endParaRPr lang="tr-TR" sz="2400" b="1" dirty="0">
              <a:solidFill>
                <a:srgbClr val="0070C0"/>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5455" y="2757054"/>
            <a:ext cx="2218024" cy="22721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4589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15566" y="286603"/>
            <a:ext cx="9944616" cy="1450757"/>
          </a:xfrm>
        </p:spPr>
        <p:txBody>
          <a:bodyPr/>
          <a:lstStyle/>
          <a:p>
            <a:r>
              <a:rPr lang="tr-TR" b="1" dirty="0" smtClean="0"/>
              <a:t>        YARATILIŞIN temel </a:t>
            </a:r>
            <a:r>
              <a:rPr lang="tr-TR" b="1" dirty="0" err="1" smtClean="0"/>
              <a:t>dİnamiklerİ</a:t>
            </a:r>
            <a:endParaRPr lang="tr-TR" b="1" dirty="0"/>
          </a:p>
        </p:txBody>
      </p:sp>
      <p:sp>
        <p:nvSpPr>
          <p:cNvPr id="3" name="2 İçerik Yer Tutucusu"/>
          <p:cNvSpPr>
            <a:spLocks noGrp="1"/>
          </p:cNvSpPr>
          <p:nvPr>
            <p:ph idx="1"/>
          </p:nvPr>
        </p:nvSpPr>
        <p:spPr>
          <a:xfrm>
            <a:off x="858982" y="2410690"/>
            <a:ext cx="7818090" cy="3815011"/>
          </a:xfrm>
        </p:spPr>
        <p:txBody>
          <a:bodyPr>
            <a:normAutofit fontScale="92500" lnSpcReduction="10000"/>
          </a:bodyPr>
          <a:lstStyle/>
          <a:p>
            <a:r>
              <a:rPr lang="tr-TR" sz="2800" b="1" dirty="0"/>
              <a:t>«Ben  cinleri ve insanları ancak </a:t>
            </a:r>
            <a:r>
              <a:rPr lang="tr-TR" sz="2800" b="1" i="1" dirty="0"/>
              <a:t>bana kulluk etsinler diye yarattım</a:t>
            </a:r>
            <a:r>
              <a:rPr lang="tr-TR" sz="2800" b="1" dirty="0"/>
              <a:t>.» </a:t>
            </a:r>
            <a:r>
              <a:rPr lang="tr-TR" sz="2800" b="1" dirty="0" err="1">
                <a:solidFill>
                  <a:srgbClr val="0070C0"/>
                </a:solidFill>
              </a:rPr>
              <a:t>Zariyat</a:t>
            </a:r>
            <a:r>
              <a:rPr lang="tr-TR" sz="2800" b="1" dirty="0">
                <a:solidFill>
                  <a:srgbClr val="0070C0"/>
                </a:solidFill>
              </a:rPr>
              <a:t>, 51/56</a:t>
            </a:r>
            <a:r>
              <a:rPr lang="tr-TR" sz="2800" b="1" dirty="0" smtClean="0">
                <a:solidFill>
                  <a:srgbClr val="0070C0"/>
                </a:solidFill>
              </a:rPr>
              <a:t>.</a:t>
            </a:r>
          </a:p>
          <a:p>
            <a:r>
              <a:rPr lang="tr-TR" sz="2800" b="1" dirty="0" smtClean="0"/>
              <a:t>«Sizi tek bir nefisten yaratan ve kendisiyle huzur bulacağı eşini de ondan var eden, Allah’tır.» </a:t>
            </a:r>
            <a:r>
              <a:rPr lang="tr-TR" sz="2800" b="1" dirty="0" smtClean="0">
                <a:solidFill>
                  <a:srgbClr val="0070C0"/>
                </a:solidFill>
              </a:rPr>
              <a:t>Araf</a:t>
            </a:r>
            <a:r>
              <a:rPr lang="tr-TR" sz="2800" b="1" dirty="0">
                <a:solidFill>
                  <a:srgbClr val="0070C0"/>
                </a:solidFill>
              </a:rPr>
              <a:t>, 7/189</a:t>
            </a:r>
            <a:r>
              <a:rPr lang="tr-TR" sz="2800" dirty="0" smtClean="0">
                <a:solidFill>
                  <a:srgbClr val="0070C0"/>
                </a:solidFill>
              </a:rPr>
              <a:t>.</a:t>
            </a:r>
            <a:endParaRPr lang="tr-TR" sz="2800" b="1" dirty="0" smtClean="0">
              <a:solidFill>
                <a:srgbClr val="0070C0"/>
              </a:solidFill>
            </a:endParaRPr>
          </a:p>
          <a:p>
            <a:r>
              <a:rPr lang="tr-TR" sz="2800" b="1" dirty="0" smtClean="0"/>
              <a:t>«Ey insanlar, sizi tek bir nefisten yaratan ve ondan da eşini yaratan ve ikisinden de birçok erkek ve kadınlar (meydana getirip)  yayan Rabbinize karşı gelmekten sakının.»</a:t>
            </a:r>
            <a:r>
              <a:rPr lang="tr-TR" sz="2800" dirty="0" smtClean="0"/>
              <a:t> </a:t>
            </a:r>
            <a:r>
              <a:rPr lang="tr-TR" sz="2800" b="1" dirty="0" smtClean="0">
                <a:solidFill>
                  <a:srgbClr val="0070C0"/>
                </a:solidFill>
              </a:rPr>
              <a:t>Nisa, 4/1.</a:t>
            </a:r>
          </a:p>
          <a:p>
            <a:endParaRPr lang="tr-TR" sz="2800"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2219" y="2093141"/>
            <a:ext cx="3207328" cy="320732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43160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11919" y="739006"/>
            <a:ext cx="10391608" cy="1292899"/>
          </a:xfrm>
        </p:spPr>
        <p:txBody>
          <a:bodyPr>
            <a:normAutofit fontScale="90000"/>
          </a:bodyPr>
          <a:lstStyle/>
          <a:p>
            <a:r>
              <a:rPr lang="tr-TR" dirty="0" smtClean="0"/>
              <a:t>      </a:t>
            </a:r>
            <a:br>
              <a:rPr lang="tr-TR" dirty="0" smtClean="0"/>
            </a:br>
            <a:r>
              <a:rPr lang="tr-TR" sz="4000" dirty="0"/>
              <a:t> </a:t>
            </a:r>
            <a:r>
              <a:rPr lang="tr-TR" sz="4000" dirty="0" smtClean="0"/>
              <a:t>   </a:t>
            </a:r>
            <a:r>
              <a:rPr lang="tr-TR" sz="3100" b="1" dirty="0" smtClean="0"/>
              <a:t>SOSYAL VE EKONOMİK ALANDA ADALET</a:t>
            </a:r>
            <a:r>
              <a:rPr lang="tr-TR" sz="3100" b="1" dirty="0"/>
              <a:t>/HAKKANİYET</a:t>
            </a:r>
            <a:r>
              <a:rPr lang="tr-TR" sz="3100" b="1" dirty="0" smtClean="0"/>
              <a:t> </a:t>
            </a:r>
            <a:r>
              <a:rPr lang="tr-TR" sz="4000" dirty="0" smtClean="0"/>
              <a:t/>
            </a:r>
            <a:br>
              <a:rPr lang="tr-TR" sz="4000" dirty="0" smtClean="0"/>
            </a:br>
            <a:r>
              <a:rPr lang="tr-TR" dirty="0" smtClean="0"/>
              <a:t>  </a:t>
            </a:r>
            <a:endParaRPr lang="tr-TR" dirty="0"/>
          </a:p>
        </p:txBody>
      </p:sp>
      <p:sp>
        <p:nvSpPr>
          <p:cNvPr id="3" name="İçerik Yer Tutucusu 2"/>
          <p:cNvSpPr>
            <a:spLocks noGrp="1"/>
          </p:cNvSpPr>
          <p:nvPr>
            <p:ph idx="1"/>
          </p:nvPr>
        </p:nvSpPr>
        <p:spPr>
          <a:xfrm>
            <a:off x="359923" y="2159540"/>
            <a:ext cx="11235448" cy="3764605"/>
          </a:xfrm>
        </p:spPr>
        <p:txBody>
          <a:bodyPr>
            <a:noAutofit/>
          </a:bodyPr>
          <a:lstStyle/>
          <a:p>
            <a:r>
              <a:rPr lang="tr-TR" sz="2000" dirty="0" smtClean="0">
                <a:solidFill>
                  <a:schemeClr val="tx1"/>
                </a:solidFill>
              </a:rPr>
              <a:t>«</a:t>
            </a:r>
            <a:r>
              <a:rPr lang="tr-TR" sz="2000" b="1" dirty="0" smtClean="0">
                <a:solidFill>
                  <a:schemeClr val="tx1"/>
                </a:solidFill>
              </a:rPr>
              <a:t>Kadınlara </a:t>
            </a:r>
            <a:r>
              <a:rPr lang="tr-TR" sz="2000" b="1" dirty="0" err="1" smtClean="0">
                <a:solidFill>
                  <a:schemeClr val="tx1"/>
                </a:solidFill>
              </a:rPr>
              <a:t>mehirlerini</a:t>
            </a:r>
            <a:r>
              <a:rPr lang="tr-TR" sz="2000" b="1" dirty="0" smtClean="0">
                <a:solidFill>
                  <a:schemeClr val="tx1"/>
                </a:solidFill>
              </a:rPr>
              <a:t> (bir görev olarak) gönül hoşluğuyla verin</a:t>
            </a:r>
            <a:r>
              <a:rPr lang="tr-TR" sz="2000" dirty="0" smtClean="0">
                <a:solidFill>
                  <a:schemeClr val="tx1"/>
                </a:solidFill>
              </a:rPr>
              <a:t>, eğer kendi istekleriyle o </a:t>
            </a:r>
            <a:r>
              <a:rPr lang="tr-TR" sz="2000" dirty="0" err="1" smtClean="0">
                <a:solidFill>
                  <a:schemeClr val="tx1"/>
                </a:solidFill>
              </a:rPr>
              <a:t>mehrin</a:t>
            </a:r>
            <a:r>
              <a:rPr lang="tr-TR" sz="2000" dirty="0" smtClean="0">
                <a:solidFill>
                  <a:schemeClr val="tx1"/>
                </a:solidFill>
              </a:rPr>
              <a:t> bir kısmını size bağışlarlarsa, onu da afiyetle yiyin.» </a:t>
            </a:r>
            <a:r>
              <a:rPr lang="tr-TR" sz="2000" b="1" dirty="0" smtClean="0">
                <a:solidFill>
                  <a:srgbClr val="0070C0"/>
                </a:solidFill>
              </a:rPr>
              <a:t>(Nisa, 4/5.) </a:t>
            </a:r>
          </a:p>
          <a:p>
            <a:r>
              <a:rPr lang="tr-TR" sz="2000" dirty="0" smtClean="0">
                <a:solidFill>
                  <a:schemeClr val="tx1"/>
                </a:solidFill>
              </a:rPr>
              <a:t>«Eğer bir eşin yerine başka bir eş alırsanız öbürüne </a:t>
            </a:r>
            <a:r>
              <a:rPr lang="tr-TR" sz="2000" b="1" dirty="0" smtClean="0">
                <a:solidFill>
                  <a:schemeClr val="tx1"/>
                </a:solidFill>
              </a:rPr>
              <a:t>(</a:t>
            </a:r>
            <a:r>
              <a:rPr lang="tr-TR" sz="2000" b="1" dirty="0" err="1" smtClean="0">
                <a:solidFill>
                  <a:schemeClr val="tx1"/>
                </a:solidFill>
              </a:rPr>
              <a:t>mehir</a:t>
            </a:r>
            <a:r>
              <a:rPr lang="tr-TR" sz="2000" b="1" dirty="0" smtClean="0">
                <a:solidFill>
                  <a:schemeClr val="tx1"/>
                </a:solidFill>
              </a:rPr>
              <a:t> olarak) yüklerle mal vermiş olsanız dahi ondan hiçbir şeyi geri almayın.</a:t>
            </a:r>
            <a:r>
              <a:rPr lang="tr-TR" sz="2000" dirty="0" smtClean="0">
                <a:solidFill>
                  <a:schemeClr val="tx1"/>
                </a:solidFill>
              </a:rPr>
              <a:t> İftira ederek ve bile bile günaha girerek mi verdiğinizi geri alacaksınız?» «Hem siz eşlerinizle birleşmiş ve onlar da sizden sağlam bir söz almış iken, onu nasıl (geri) alırsınız?» </a:t>
            </a:r>
            <a:r>
              <a:rPr lang="tr-TR" sz="2000" b="1" dirty="0" smtClean="0">
                <a:solidFill>
                  <a:srgbClr val="0070C0"/>
                </a:solidFill>
              </a:rPr>
              <a:t>(Nisa, 4/20-21.)</a:t>
            </a:r>
          </a:p>
          <a:p>
            <a:r>
              <a:rPr lang="tr-TR" sz="2000" dirty="0" smtClean="0">
                <a:solidFill>
                  <a:schemeClr val="tx1"/>
                </a:solidFill>
              </a:rPr>
              <a:t>Hz. Ömer (</a:t>
            </a:r>
            <a:r>
              <a:rPr lang="tr-TR" sz="2000" dirty="0" err="1" smtClean="0">
                <a:solidFill>
                  <a:schemeClr val="tx1"/>
                </a:solidFill>
              </a:rPr>
              <a:t>r.a</a:t>
            </a:r>
            <a:r>
              <a:rPr lang="tr-TR" sz="2000" dirty="0" smtClean="0">
                <a:solidFill>
                  <a:schemeClr val="tx1"/>
                </a:solidFill>
              </a:rPr>
              <a:t>.) </a:t>
            </a:r>
            <a:r>
              <a:rPr lang="tr-TR" sz="2000" dirty="0" err="1" smtClean="0">
                <a:solidFill>
                  <a:schemeClr val="tx1"/>
                </a:solidFill>
              </a:rPr>
              <a:t>mehrin</a:t>
            </a:r>
            <a:r>
              <a:rPr lang="tr-TR" sz="2000" dirty="0" smtClean="0">
                <a:solidFill>
                  <a:schemeClr val="tx1"/>
                </a:solidFill>
              </a:rPr>
              <a:t> dört yüz dirhemden fazla olmasını yasaklamış ve bu hususta «Kadınların </a:t>
            </a:r>
            <a:r>
              <a:rPr lang="tr-TR" sz="2000" dirty="0" err="1" smtClean="0">
                <a:solidFill>
                  <a:schemeClr val="tx1"/>
                </a:solidFill>
              </a:rPr>
              <a:t>mehirlerinde</a:t>
            </a:r>
            <a:r>
              <a:rPr lang="tr-TR" sz="2000" dirty="0" smtClean="0">
                <a:solidFill>
                  <a:schemeClr val="tx1"/>
                </a:solidFill>
              </a:rPr>
              <a:t> aşırıya kaçmayın, eğer bunu yapmak bir iyilik veya ahirette bir takva olsaydı önce bunu </a:t>
            </a:r>
            <a:r>
              <a:rPr lang="tr-TR" sz="2000" dirty="0" err="1" smtClean="0">
                <a:solidFill>
                  <a:schemeClr val="tx1"/>
                </a:solidFill>
              </a:rPr>
              <a:t>Rasulullah</a:t>
            </a:r>
            <a:r>
              <a:rPr lang="tr-TR" sz="2000" dirty="0" smtClean="0">
                <a:solidFill>
                  <a:schemeClr val="tx1"/>
                </a:solidFill>
              </a:rPr>
              <a:t> (</a:t>
            </a:r>
            <a:r>
              <a:rPr lang="tr-TR" sz="2000" dirty="0" err="1" smtClean="0">
                <a:solidFill>
                  <a:schemeClr val="tx1"/>
                </a:solidFill>
              </a:rPr>
              <a:t>a.s</a:t>
            </a:r>
            <a:r>
              <a:rPr lang="tr-TR" sz="2000" dirty="0" smtClean="0">
                <a:solidFill>
                  <a:schemeClr val="tx1"/>
                </a:solidFill>
              </a:rPr>
              <a:t>.) yapardı. Kim 400’den fazla verirse, fazlasını </a:t>
            </a:r>
            <a:r>
              <a:rPr lang="tr-TR" sz="2000" dirty="0" err="1" smtClean="0">
                <a:solidFill>
                  <a:schemeClr val="tx1"/>
                </a:solidFill>
              </a:rPr>
              <a:t>Beytü’l</a:t>
            </a:r>
            <a:r>
              <a:rPr lang="tr-TR" sz="2000" dirty="0" smtClean="0">
                <a:solidFill>
                  <a:schemeClr val="tx1"/>
                </a:solidFill>
              </a:rPr>
              <a:t>-Mal için alırım» şeklinde bir hutbe vermişti. </a:t>
            </a:r>
            <a:r>
              <a:rPr lang="tr-TR" sz="2000" b="1" dirty="0" smtClean="0">
                <a:solidFill>
                  <a:srgbClr val="0070C0"/>
                </a:solidFill>
              </a:rPr>
              <a:t>(Ebu Davud, Nikah, 27/2106) </a:t>
            </a:r>
          </a:p>
          <a:p>
            <a:r>
              <a:rPr lang="tr-TR" sz="2000" dirty="0" smtClean="0">
                <a:solidFill>
                  <a:schemeClr val="tx1"/>
                </a:solidFill>
              </a:rPr>
              <a:t>O, minberden inince </a:t>
            </a:r>
            <a:r>
              <a:rPr lang="tr-TR" sz="2000" dirty="0" err="1" smtClean="0">
                <a:solidFill>
                  <a:schemeClr val="tx1"/>
                </a:solidFill>
              </a:rPr>
              <a:t>Kureyşli</a:t>
            </a:r>
            <a:r>
              <a:rPr lang="tr-TR" sz="2000" dirty="0" smtClean="0">
                <a:solidFill>
                  <a:schemeClr val="tx1"/>
                </a:solidFill>
              </a:rPr>
              <a:t> bir kadın: «</a:t>
            </a:r>
            <a:r>
              <a:rPr lang="tr-TR" sz="2000" i="1" dirty="0" smtClean="0">
                <a:solidFill>
                  <a:schemeClr val="tx1"/>
                </a:solidFill>
              </a:rPr>
              <a:t>buna hakkın yok ey Ömer</a:t>
            </a:r>
            <a:r>
              <a:rPr lang="tr-TR" sz="2000" dirty="0" smtClean="0">
                <a:solidFill>
                  <a:schemeClr val="tx1"/>
                </a:solidFill>
              </a:rPr>
              <a:t>» diyerek, Nisa suresi 20. ayeti okuyunca Hz. Ömer (</a:t>
            </a:r>
            <a:r>
              <a:rPr lang="tr-TR" sz="2000" dirty="0" err="1" smtClean="0">
                <a:solidFill>
                  <a:schemeClr val="tx1"/>
                </a:solidFill>
              </a:rPr>
              <a:t>r.a</a:t>
            </a:r>
            <a:r>
              <a:rPr lang="tr-TR" sz="2000" dirty="0" smtClean="0">
                <a:solidFill>
                  <a:schemeClr val="tx1"/>
                </a:solidFill>
              </a:rPr>
              <a:t>.): </a:t>
            </a:r>
            <a:r>
              <a:rPr lang="tr-TR" sz="2000" b="1" dirty="0" smtClean="0">
                <a:solidFill>
                  <a:srgbClr val="0070C0"/>
                </a:solidFill>
              </a:rPr>
              <a:t>«Bir kadın isabet etti, bir erkek yanıldı» </a:t>
            </a:r>
            <a:r>
              <a:rPr lang="tr-TR" sz="2000" dirty="0" smtClean="0">
                <a:solidFill>
                  <a:schemeClr val="tx1"/>
                </a:solidFill>
              </a:rPr>
              <a:t>demiştir.</a:t>
            </a:r>
            <a:r>
              <a:rPr lang="tr-TR" sz="2000" dirty="0" smtClean="0"/>
              <a:t>  </a:t>
            </a:r>
            <a:r>
              <a:rPr lang="tr-TR" sz="2000" b="1" dirty="0" smtClean="0">
                <a:solidFill>
                  <a:srgbClr val="0070C0"/>
                </a:solidFill>
              </a:rPr>
              <a:t>(</a:t>
            </a:r>
            <a:r>
              <a:rPr lang="tr-TR" sz="2000" b="1" dirty="0" err="1" smtClean="0">
                <a:solidFill>
                  <a:srgbClr val="0070C0"/>
                </a:solidFill>
              </a:rPr>
              <a:t>İbn</a:t>
            </a:r>
            <a:r>
              <a:rPr lang="tr-TR" sz="2000" b="1" dirty="0" smtClean="0">
                <a:solidFill>
                  <a:srgbClr val="0070C0"/>
                </a:solidFill>
              </a:rPr>
              <a:t> </a:t>
            </a:r>
            <a:r>
              <a:rPr lang="tr-TR" sz="2000" b="1" dirty="0" err="1" smtClean="0">
                <a:solidFill>
                  <a:srgbClr val="0070C0"/>
                </a:solidFill>
              </a:rPr>
              <a:t>Mace</a:t>
            </a:r>
            <a:r>
              <a:rPr lang="tr-TR" sz="2000" b="1" dirty="0" smtClean="0">
                <a:solidFill>
                  <a:srgbClr val="0070C0"/>
                </a:solidFill>
              </a:rPr>
              <a:t>, Nikah, 17/1887.)</a:t>
            </a:r>
            <a:endParaRPr lang="tr-TR" sz="2000" b="1" dirty="0">
              <a:solidFill>
                <a:srgbClr val="0070C0"/>
              </a:solidFill>
            </a:endParaRPr>
          </a:p>
        </p:txBody>
      </p:sp>
    </p:spTree>
    <p:extLst>
      <p:ext uri="{BB962C8B-B14F-4D97-AF65-F5344CB8AC3E}">
        <p14:creationId xmlns:p14="http://schemas.microsoft.com/office/powerpoint/2010/main" val="3243805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1" y="651165"/>
            <a:ext cx="8753302" cy="1011380"/>
          </a:xfrm>
        </p:spPr>
        <p:txBody>
          <a:bodyPr>
            <a:normAutofit fontScale="90000"/>
          </a:bodyPr>
          <a:lstStyle/>
          <a:p>
            <a:r>
              <a:rPr lang="tr-TR" dirty="0" smtClean="0"/>
              <a:t> </a:t>
            </a:r>
            <a:br>
              <a:rPr lang="tr-TR" dirty="0" smtClean="0"/>
            </a:br>
            <a:r>
              <a:rPr lang="tr-TR" dirty="0"/>
              <a:t/>
            </a:r>
            <a:br>
              <a:rPr lang="tr-TR" dirty="0"/>
            </a:br>
            <a:r>
              <a:rPr lang="tr-TR" sz="3600" dirty="0"/>
              <a:t/>
            </a:r>
            <a:br>
              <a:rPr lang="tr-TR" sz="3600" dirty="0"/>
            </a:br>
            <a:r>
              <a:rPr lang="tr-TR" sz="3600" dirty="0"/>
              <a:t/>
            </a:r>
            <a:br>
              <a:rPr lang="tr-TR" sz="3600" dirty="0"/>
            </a:br>
            <a:r>
              <a:rPr lang="tr-TR" sz="3600" b="1" dirty="0" smtClean="0"/>
              <a:t>İŞ HAYATI ve MALİ KONULARDA ADALET</a:t>
            </a:r>
            <a:endParaRPr lang="tr-TR" sz="3600" b="1" dirty="0"/>
          </a:p>
        </p:txBody>
      </p:sp>
      <p:sp>
        <p:nvSpPr>
          <p:cNvPr id="3" name="İçerik Yer Tutucusu 2"/>
          <p:cNvSpPr>
            <a:spLocks noGrp="1"/>
          </p:cNvSpPr>
          <p:nvPr>
            <p:ph idx="1"/>
          </p:nvPr>
        </p:nvSpPr>
        <p:spPr>
          <a:xfrm>
            <a:off x="415637" y="1884219"/>
            <a:ext cx="11180618" cy="4682836"/>
          </a:xfrm>
        </p:spPr>
        <p:txBody>
          <a:bodyPr>
            <a:normAutofit fontScale="85000" lnSpcReduction="20000"/>
          </a:bodyPr>
          <a:lstStyle/>
          <a:p>
            <a:r>
              <a:rPr lang="tr-TR" sz="2400" dirty="0">
                <a:solidFill>
                  <a:schemeClr val="tx1"/>
                </a:solidFill>
              </a:rPr>
              <a:t>«Eğer bir eşin yerine başka bir eş alırsanız öbürüne (</a:t>
            </a:r>
            <a:r>
              <a:rPr lang="tr-TR" sz="2400" dirty="0" err="1">
                <a:solidFill>
                  <a:schemeClr val="tx1"/>
                </a:solidFill>
              </a:rPr>
              <a:t>mehir</a:t>
            </a:r>
            <a:r>
              <a:rPr lang="tr-TR" sz="2400" dirty="0">
                <a:solidFill>
                  <a:schemeClr val="tx1"/>
                </a:solidFill>
              </a:rPr>
              <a:t> olarak) </a:t>
            </a:r>
            <a:r>
              <a:rPr lang="tr-TR" sz="2400" b="1" dirty="0">
                <a:solidFill>
                  <a:schemeClr val="tx1"/>
                </a:solidFill>
              </a:rPr>
              <a:t>yüklerle mal vermiş olsanız dahi ondan hiçbir şeyi geri almayın. </a:t>
            </a:r>
            <a:r>
              <a:rPr lang="tr-TR" sz="2400" dirty="0">
                <a:solidFill>
                  <a:schemeClr val="tx1"/>
                </a:solidFill>
              </a:rPr>
              <a:t>İftira ederek ve bile bile günaha girerek mi verdiğinizi geri alacaksınız?» «Hem siz eşlerinizle birleşmiş ve onlar da sizden sağlam bir söz almış iken, onu nasıl (geri) alırsınız</a:t>
            </a:r>
            <a:r>
              <a:rPr lang="tr-TR" sz="2400" dirty="0" smtClean="0">
                <a:solidFill>
                  <a:schemeClr val="tx1"/>
                </a:solidFill>
              </a:rPr>
              <a:t>?»</a:t>
            </a:r>
            <a:r>
              <a:rPr lang="tr-TR" sz="2400" dirty="0">
                <a:solidFill>
                  <a:schemeClr val="tx1"/>
                </a:solidFill>
              </a:rPr>
              <a:t> </a:t>
            </a:r>
            <a:r>
              <a:rPr lang="tr-TR" sz="2400" b="1" dirty="0">
                <a:solidFill>
                  <a:srgbClr val="0070C0"/>
                </a:solidFill>
              </a:rPr>
              <a:t>(Nisa, 4/20-21.) </a:t>
            </a:r>
          </a:p>
          <a:p>
            <a:r>
              <a:rPr lang="tr-TR" sz="2400" dirty="0">
                <a:solidFill>
                  <a:schemeClr val="tx1"/>
                </a:solidFill>
              </a:rPr>
              <a:t> </a:t>
            </a:r>
            <a:r>
              <a:rPr lang="tr-TR" sz="2400" dirty="0" smtClean="0">
                <a:solidFill>
                  <a:schemeClr val="tx1"/>
                </a:solidFill>
              </a:rPr>
              <a:t>«Allah’ın kiminizi kiminize üstün kılmaya vesile yaptığı şeyleri (haset ederek) arzu edip durmayın. </a:t>
            </a:r>
            <a:r>
              <a:rPr lang="tr-TR" sz="2400" b="1" dirty="0" smtClean="0">
                <a:solidFill>
                  <a:srgbClr val="FF0000"/>
                </a:solidFill>
              </a:rPr>
              <a:t>ERKEKLERE KAZANDIKLARINDAN BİR PAY, KADINLARA DA KAZANDIKLARINDAN BİR PAY VARDIR</a:t>
            </a:r>
            <a:r>
              <a:rPr lang="tr-TR" sz="2400" b="1" dirty="0" smtClean="0">
                <a:solidFill>
                  <a:schemeClr val="tx1"/>
                </a:solidFill>
              </a:rPr>
              <a:t>. </a:t>
            </a:r>
            <a:r>
              <a:rPr lang="tr-TR" sz="2400" dirty="0" smtClean="0">
                <a:solidFill>
                  <a:schemeClr val="tx1"/>
                </a:solidFill>
              </a:rPr>
              <a:t>Allah’tan O’nun lütfunu isteyin. Şüphesiz Allah her şeyi hakkıyla Bilendir.»</a:t>
            </a:r>
            <a:r>
              <a:rPr lang="tr-TR" sz="2400" b="1" dirty="0" smtClean="0">
                <a:solidFill>
                  <a:schemeClr val="tx1"/>
                </a:solidFill>
              </a:rPr>
              <a:t> </a:t>
            </a:r>
            <a:r>
              <a:rPr lang="tr-TR" sz="2400" b="1" dirty="0" smtClean="0">
                <a:solidFill>
                  <a:srgbClr val="0070C0"/>
                </a:solidFill>
              </a:rPr>
              <a:t>(Nisa, 4/32.)</a:t>
            </a:r>
          </a:p>
          <a:p>
            <a:r>
              <a:rPr lang="tr-TR" sz="2400" b="1" dirty="0">
                <a:solidFill>
                  <a:schemeClr val="tx1"/>
                </a:solidFill>
              </a:rPr>
              <a:t>«Boşadığınız kadınları gücünüz ölçüsünde kendi oturduğunuz yerin bir bölümünde oturtun, gitmelerini sağlamak amacıyla onları sıkıştırmayın, zarar vermeye kalkışmayın. Eğer hamileyseler doğum yapıncaya kadar </a:t>
            </a:r>
            <a:r>
              <a:rPr lang="tr-TR" sz="2400" b="1" dirty="0" err="1" smtClean="0">
                <a:solidFill>
                  <a:schemeClr val="tx1"/>
                </a:solidFill>
              </a:rPr>
              <a:t>NAFAKAsını</a:t>
            </a:r>
            <a:r>
              <a:rPr lang="tr-TR" sz="2400" b="1" dirty="0" smtClean="0">
                <a:solidFill>
                  <a:schemeClr val="tx1"/>
                </a:solidFill>
              </a:rPr>
              <a:t> </a:t>
            </a:r>
            <a:r>
              <a:rPr lang="tr-TR" sz="2400" b="1" dirty="0">
                <a:solidFill>
                  <a:schemeClr val="tx1"/>
                </a:solidFill>
              </a:rPr>
              <a:t>verin. Kadınlarınız çocuklarınızı emzirirlerse onlara ücretlerini verin. Uygun bir şekilde aranızda anlaşın. Eğer anlaşamazsanız çocuğu başka bir kadın emzirecektir.» </a:t>
            </a:r>
            <a:r>
              <a:rPr lang="tr-TR" sz="2400" b="1" dirty="0">
                <a:solidFill>
                  <a:srgbClr val="0070C0"/>
                </a:solidFill>
              </a:rPr>
              <a:t>(Talak, 65/4.) </a:t>
            </a:r>
            <a:endParaRPr lang="tr-TR" sz="2400" b="1" dirty="0" smtClean="0">
              <a:solidFill>
                <a:srgbClr val="0070C0"/>
              </a:solidFill>
            </a:endParaRPr>
          </a:p>
          <a:p>
            <a:r>
              <a:rPr lang="tr-TR" sz="2400" dirty="0" smtClean="0">
                <a:solidFill>
                  <a:schemeClr val="tx1"/>
                </a:solidFill>
              </a:rPr>
              <a:t>“</a:t>
            </a:r>
            <a:r>
              <a:rPr lang="tr-TR" sz="2400" b="1" dirty="0">
                <a:solidFill>
                  <a:schemeClr val="tx1"/>
                </a:solidFill>
              </a:rPr>
              <a:t>Bakmakla yükümlü olduğu kimseleri ihmal etmesi, kişiye günah olarak yeter</a:t>
            </a:r>
            <a:r>
              <a:rPr lang="tr-TR" sz="2400" dirty="0">
                <a:solidFill>
                  <a:schemeClr val="tx1"/>
                </a:solidFill>
              </a:rPr>
              <a:t>.”</a:t>
            </a:r>
            <a:r>
              <a:rPr lang="tr-TR" sz="2400" b="1" dirty="0">
                <a:solidFill>
                  <a:schemeClr val="tx1"/>
                </a:solidFill>
              </a:rPr>
              <a:t> </a:t>
            </a:r>
            <a:r>
              <a:rPr lang="tr-TR" sz="2400" b="1" dirty="0" smtClean="0">
                <a:solidFill>
                  <a:srgbClr val="0070C0"/>
                </a:solidFill>
              </a:rPr>
              <a:t>(Ebu Davud, </a:t>
            </a:r>
            <a:r>
              <a:rPr lang="tr-TR" sz="2400" b="1" dirty="0">
                <a:solidFill>
                  <a:srgbClr val="0070C0"/>
                </a:solidFill>
              </a:rPr>
              <a:t>Zekât, </a:t>
            </a:r>
            <a:r>
              <a:rPr lang="tr-TR" sz="2400" b="1" dirty="0" smtClean="0">
                <a:solidFill>
                  <a:srgbClr val="0070C0"/>
                </a:solidFill>
              </a:rPr>
              <a:t>45.)</a:t>
            </a:r>
            <a:endParaRPr lang="tr-TR" sz="2400" b="1" dirty="0">
              <a:solidFill>
                <a:srgbClr val="0070C0"/>
              </a:solidFill>
            </a:endParaRPr>
          </a:p>
          <a:p>
            <a:endParaRPr lang="tr-TR" dirty="0" smtClean="0"/>
          </a:p>
        </p:txBody>
      </p:sp>
    </p:spTree>
    <p:extLst>
      <p:ext uri="{BB962C8B-B14F-4D97-AF65-F5344CB8AC3E}">
        <p14:creationId xmlns:p14="http://schemas.microsoft.com/office/powerpoint/2010/main" val="389802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4183" y="720436"/>
            <a:ext cx="10601498" cy="1293190"/>
          </a:xfrm>
        </p:spPr>
        <p:txBody>
          <a:bodyPr>
            <a:normAutofit fontScale="90000"/>
          </a:bodyPr>
          <a:lstStyle/>
          <a:p>
            <a:pPr algn="ctr"/>
            <a:r>
              <a:rPr lang="tr-TR" dirty="0"/>
              <a:t> </a:t>
            </a:r>
            <a:r>
              <a:rPr lang="tr-TR" dirty="0" smtClean="0"/>
              <a:t>     </a:t>
            </a:r>
            <a:br>
              <a:rPr lang="tr-TR" dirty="0" smtClean="0"/>
            </a:br>
            <a:r>
              <a:rPr lang="tr-TR" sz="3600" b="1" dirty="0" smtClean="0"/>
              <a:t>İDARİ KONULARDA </a:t>
            </a:r>
            <a:r>
              <a:rPr lang="tr-TR" sz="3600" b="1" dirty="0"/>
              <a:t>ADALET/HAKKANİYET</a:t>
            </a:r>
            <a:r>
              <a:rPr lang="tr-TR" b="1" dirty="0" smtClean="0"/>
              <a:t/>
            </a:r>
            <a:br>
              <a:rPr lang="tr-TR" b="1" dirty="0" smtClean="0"/>
            </a:br>
            <a:endParaRPr lang="tr-TR" b="1" dirty="0"/>
          </a:p>
        </p:txBody>
      </p:sp>
      <p:sp>
        <p:nvSpPr>
          <p:cNvPr id="3" name="İçerik Yer Tutucusu 2"/>
          <p:cNvSpPr>
            <a:spLocks noGrp="1"/>
          </p:cNvSpPr>
          <p:nvPr>
            <p:ph idx="1"/>
          </p:nvPr>
        </p:nvSpPr>
        <p:spPr>
          <a:xfrm>
            <a:off x="554182" y="1955260"/>
            <a:ext cx="7976975" cy="3974485"/>
          </a:xfrm>
        </p:spPr>
        <p:txBody>
          <a:bodyPr>
            <a:noAutofit/>
          </a:bodyPr>
          <a:lstStyle/>
          <a:p>
            <a:r>
              <a:rPr lang="tr-TR" sz="2000" dirty="0" smtClean="0">
                <a:solidFill>
                  <a:schemeClr val="tx1"/>
                </a:solidFill>
              </a:rPr>
              <a:t>Kuran’da geçen </a:t>
            </a:r>
            <a:r>
              <a:rPr lang="tr-TR" sz="2000" b="1" dirty="0" smtClean="0">
                <a:solidFill>
                  <a:schemeClr val="tx1"/>
                </a:solidFill>
              </a:rPr>
              <a:t>«Melike Belkıs kıssası» </a:t>
            </a:r>
            <a:r>
              <a:rPr lang="tr-TR" sz="2000" dirty="0" smtClean="0">
                <a:solidFill>
                  <a:schemeClr val="tx1"/>
                </a:solidFill>
              </a:rPr>
              <a:t>bu meyanda zikredilebilir. </a:t>
            </a:r>
          </a:p>
          <a:p>
            <a:r>
              <a:rPr lang="tr-TR" sz="2000" dirty="0" smtClean="0">
                <a:solidFill>
                  <a:schemeClr val="tx1"/>
                </a:solidFill>
              </a:rPr>
              <a:t>Bizans karşısında mağlup olan İran devletinin idaresine bir kadının yönetici olmasına dayandırılan «</a:t>
            </a:r>
            <a:r>
              <a:rPr lang="tr-TR" sz="2000" i="1" dirty="0" smtClean="0">
                <a:solidFill>
                  <a:schemeClr val="tx1"/>
                </a:solidFill>
              </a:rPr>
              <a:t>İdarelerine bir kadın getiren bir millet iflah olmaz</a:t>
            </a:r>
            <a:r>
              <a:rPr lang="tr-TR" sz="2000" dirty="0" smtClean="0">
                <a:solidFill>
                  <a:schemeClr val="tx1"/>
                </a:solidFill>
              </a:rPr>
              <a:t>» mealindeki hadis vardır. Ancak, bu rivayetin sıhhati konusunda </a:t>
            </a:r>
            <a:r>
              <a:rPr lang="tr-TR" sz="2000" b="1" dirty="0">
                <a:solidFill>
                  <a:schemeClr val="tx1"/>
                </a:solidFill>
              </a:rPr>
              <a:t>Muhaddis </a:t>
            </a:r>
            <a:r>
              <a:rPr lang="tr-TR" sz="2000" b="1" dirty="0" smtClean="0">
                <a:solidFill>
                  <a:schemeClr val="tx1"/>
                </a:solidFill>
              </a:rPr>
              <a:t>ulema arasında bir </a:t>
            </a:r>
            <a:r>
              <a:rPr lang="tr-TR" sz="2000" b="1" dirty="0" err="1" smtClean="0">
                <a:solidFill>
                  <a:schemeClr val="tx1"/>
                </a:solidFill>
              </a:rPr>
              <a:t>icma</a:t>
            </a:r>
            <a:r>
              <a:rPr lang="tr-TR" sz="2000" b="1" dirty="0" smtClean="0">
                <a:solidFill>
                  <a:schemeClr val="tx1"/>
                </a:solidFill>
              </a:rPr>
              <a:t> sağlanamadığı ve bu hususta başka bir hadise de rastlanamadığı</a:t>
            </a:r>
            <a:r>
              <a:rPr lang="tr-TR" sz="2000" dirty="0" smtClean="0">
                <a:solidFill>
                  <a:schemeClr val="tx1"/>
                </a:solidFill>
              </a:rPr>
              <a:t> görülmektedir. Fikir birliğine varılamamış bir konuda kesin konuşulamayacağı ortadadır.</a:t>
            </a:r>
          </a:p>
          <a:p>
            <a:r>
              <a:rPr lang="tr-TR" sz="2000" dirty="0" smtClean="0">
                <a:solidFill>
                  <a:schemeClr val="tx1"/>
                </a:solidFill>
              </a:rPr>
              <a:t>İslam’ın prensiplerine göre, değişik meslek ve </a:t>
            </a:r>
            <a:r>
              <a:rPr lang="tr-TR" sz="2000" dirty="0" smtClean="0">
                <a:solidFill>
                  <a:schemeClr val="tx1"/>
                </a:solidFill>
              </a:rPr>
              <a:t>unvanlardaki </a:t>
            </a:r>
            <a:r>
              <a:rPr lang="tr-TR" sz="2000" dirty="0" smtClean="0">
                <a:solidFill>
                  <a:schemeClr val="tx1"/>
                </a:solidFill>
              </a:rPr>
              <a:t>görevlendirmelerde esas olan, ehliyet ve liyakattir. Bu, emanete riayetin bir gereğidir</a:t>
            </a:r>
            <a:r>
              <a:rPr lang="tr-TR" sz="2000" dirty="0" smtClean="0"/>
              <a:t>.</a:t>
            </a:r>
            <a:r>
              <a:rPr lang="tr-TR" sz="2000" b="1" dirty="0" smtClean="0"/>
              <a:t> </a:t>
            </a:r>
            <a:r>
              <a:rPr lang="tr-TR" sz="2000" b="1" dirty="0" smtClean="0">
                <a:solidFill>
                  <a:srgbClr val="0070C0"/>
                </a:solidFill>
              </a:rPr>
              <a:t>(Bkz. </a:t>
            </a:r>
            <a:r>
              <a:rPr lang="tr-TR" sz="2000" b="1" dirty="0" err="1" smtClean="0">
                <a:solidFill>
                  <a:srgbClr val="0070C0"/>
                </a:solidFill>
              </a:rPr>
              <a:t>Müminun</a:t>
            </a:r>
            <a:r>
              <a:rPr lang="tr-TR" sz="2000" b="1" dirty="0" smtClean="0">
                <a:solidFill>
                  <a:srgbClr val="0070C0"/>
                </a:solidFill>
              </a:rPr>
              <a:t>, 23/8; </a:t>
            </a:r>
            <a:r>
              <a:rPr lang="tr-TR" sz="2000" b="1" dirty="0" err="1" smtClean="0">
                <a:solidFill>
                  <a:srgbClr val="0070C0"/>
                </a:solidFill>
              </a:rPr>
              <a:t>Mearic</a:t>
            </a:r>
            <a:r>
              <a:rPr lang="tr-TR" sz="2000" b="1" dirty="0" smtClean="0">
                <a:solidFill>
                  <a:srgbClr val="0070C0"/>
                </a:solidFill>
              </a:rPr>
              <a:t>, 70/32.)</a:t>
            </a:r>
            <a:endParaRPr lang="tr-TR" sz="2000" b="1" dirty="0">
              <a:solidFill>
                <a:srgbClr val="0070C0"/>
              </a:solidFill>
            </a:endParaRPr>
          </a:p>
        </p:txBody>
      </p:sp>
      <p:pic>
        <p:nvPicPr>
          <p:cNvPr id="5" name="Picture 2"/>
          <p:cNvPicPr>
            <a:picLocks noChangeAspect="1" noChangeArrowheads="1"/>
          </p:cNvPicPr>
          <p:nvPr/>
        </p:nvPicPr>
        <p:blipFill>
          <a:blip r:embed="rId3" cstate="print"/>
          <a:srcRect/>
          <a:stretch>
            <a:fillRect/>
          </a:stretch>
        </p:blipFill>
        <p:spPr bwMode="auto">
          <a:xfrm>
            <a:off x="8825346" y="2585408"/>
            <a:ext cx="2538154" cy="30672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20338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75164" y="581892"/>
            <a:ext cx="9430346" cy="1025236"/>
          </a:xfrm>
        </p:spPr>
        <p:txBody>
          <a:bodyPr>
            <a:normAutofit/>
          </a:bodyPr>
          <a:lstStyle/>
          <a:p>
            <a:r>
              <a:rPr lang="tr-TR" sz="3200" b="1" dirty="0" smtClean="0"/>
              <a:t>Eğitimde ADALET/HAKKANİYET</a:t>
            </a:r>
            <a:endParaRPr lang="tr-TR" sz="3200" dirty="0"/>
          </a:p>
        </p:txBody>
      </p:sp>
      <p:pic>
        <p:nvPicPr>
          <p:cNvPr id="3" name="İçerik Yer Tutucus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894" y="2016209"/>
            <a:ext cx="2092969" cy="23612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Dikdörtgen 3"/>
          <p:cNvSpPr/>
          <p:nvPr/>
        </p:nvSpPr>
        <p:spPr>
          <a:xfrm flipH="1">
            <a:off x="387922" y="4675651"/>
            <a:ext cx="2521532" cy="1938992"/>
          </a:xfrm>
          <a:prstGeom prst="rect">
            <a:avLst/>
          </a:prstGeom>
        </p:spPr>
        <p:txBody>
          <a:bodyPr wrap="square">
            <a:spAutoFit/>
          </a:bodyPr>
          <a:lstStyle/>
          <a:p>
            <a:r>
              <a:rPr lang="tr-TR" sz="2400" b="1" dirty="0"/>
              <a:t>«İlim öğrenmek her kadın ve erkeğe farzdır.»</a:t>
            </a:r>
          </a:p>
          <a:p>
            <a:r>
              <a:rPr lang="tr-TR" sz="2400" b="1" dirty="0">
                <a:solidFill>
                  <a:srgbClr val="0070C0"/>
                </a:solidFill>
              </a:rPr>
              <a:t>(</a:t>
            </a:r>
            <a:r>
              <a:rPr lang="tr-TR" sz="2400" b="1" dirty="0" err="1">
                <a:solidFill>
                  <a:srgbClr val="0070C0"/>
                </a:solidFill>
              </a:rPr>
              <a:t>İbn</a:t>
            </a:r>
            <a:r>
              <a:rPr lang="tr-TR" sz="2400" b="1" dirty="0">
                <a:solidFill>
                  <a:srgbClr val="0070C0"/>
                </a:solidFill>
              </a:rPr>
              <a:t> </a:t>
            </a:r>
            <a:r>
              <a:rPr lang="tr-TR" sz="2400" b="1" dirty="0" err="1">
                <a:solidFill>
                  <a:srgbClr val="0070C0"/>
                </a:solidFill>
              </a:rPr>
              <a:t>Mace</a:t>
            </a:r>
            <a:r>
              <a:rPr lang="tr-TR" sz="2400" b="1" dirty="0">
                <a:solidFill>
                  <a:srgbClr val="0070C0"/>
                </a:solidFill>
              </a:rPr>
              <a:t>, Mukaddime, 17)</a:t>
            </a:r>
          </a:p>
        </p:txBody>
      </p:sp>
      <p:sp>
        <p:nvSpPr>
          <p:cNvPr id="5" name="Dikdörtgen 4"/>
          <p:cNvSpPr/>
          <p:nvPr/>
        </p:nvSpPr>
        <p:spPr>
          <a:xfrm>
            <a:off x="3754582" y="2161310"/>
            <a:ext cx="7334950" cy="3970318"/>
          </a:xfrm>
          <a:prstGeom prst="rect">
            <a:avLst/>
          </a:prstGeom>
        </p:spPr>
        <p:txBody>
          <a:bodyPr wrap="square">
            <a:spAutoFit/>
          </a:bodyPr>
          <a:lstStyle/>
          <a:p>
            <a:r>
              <a:rPr lang="tr-TR" sz="2800" dirty="0"/>
              <a:t>Peygamber Efendimiz (</a:t>
            </a:r>
            <a:r>
              <a:rPr lang="tr-TR" sz="2800" dirty="0" err="1"/>
              <a:t>a.s</a:t>
            </a:r>
            <a:r>
              <a:rPr lang="tr-TR" sz="2800" dirty="0"/>
              <a:t>.) kız çocuklarının, eğitilmesine özellikle değinmiştir: </a:t>
            </a:r>
          </a:p>
          <a:p>
            <a:r>
              <a:rPr lang="tr-TR" sz="2800" i="1" dirty="0"/>
              <a:t>"</a:t>
            </a:r>
            <a:r>
              <a:rPr lang="tr-TR" sz="2800" b="1" i="1" dirty="0"/>
              <a:t>üç, iki, hatta bir kız çocuğunu, haklarını koruyarak yetiştiren babanın, cennette kendisiyle beraber olacağını" </a:t>
            </a:r>
            <a:r>
              <a:rPr lang="tr-TR" sz="2800" b="1" dirty="0">
                <a:solidFill>
                  <a:srgbClr val="0070C0"/>
                </a:solidFill>
              </a:rPr>
              <a:t>(</a:t>
            </a:r>
            <a:r>
              <a:rPr lang="tr-TR" sz="2800" b="1" dirty="0" err="1">
                <a:solidFill>
                  <a:srgbClr val="0070C0"/>
                </a:solidFill>
              </a:rPr>
              <a:t>Ibn</a:t>
            </a:r>
            <a:r>
              <a:rPr lang="tr-TR" sz="2800" b="1" dirty="0">
                <a:solidFill>
                  <a:srgbClr val="0070C0"/>
                </a:solidFill>
              </a:rPr>
              <a:t> </a:t>
            </a:r>
            <a:r>
              <a:rPr lang="tr-TR" sz="2800" b="1" dirty="0" err="1">
                <a:solidFill>
                  <a:srgbClr val="0070C0"/>
                </a:solidFill>
              </a:rPr>
              <a:t>Mâce</a:t>
            </a:r>
            <a:r>
              <a:rPr lang="tr-TR" sz="2800" b="1" dirty="0">
                <a:solidFill>
                  <a:srgbClr val="0070C0"/>
                </a:solidFill>
              </a:rPr>
              <a:t>, Edep 3) </a:t>
            </a:r>
            <a:r>
              <a:rPr lang="tr-TR" sz="2800" dirty="0"/>
              <a:t>buyurur. </a:t>
            </a:r>
            <a:endParaRPr lang="tr-TR" sz="2800" dirty="0" smtClean="0"/>
          </a:p>
          <a:p>
            <a:r>
              <a:rPr lang="tr-TR" sz="2800" dirty="0" smtClean="0"/>
              <a:t>Kız </a:t>
            </a:r>
            <a:r>
              <a:rPr lang="tr-TR" sz="2800" dirty="0"/>
              <a:t>çocuk doğduğunda da erkek çocukta olduğu gibi </a:t>
            </a:r>
            <a:r>
              <a:rPr lang="tr-TR" sz="2800" i="1" dirty="0"/>
              <a:t>"şükür"</a:t>
            </a:r>
            <a:r>
              <a:rPr lang="tr-TR" sz="2800" dirty="0"/>
              <a:t> olarak </a:t>
            </a:r>
            <a:r>
              <a:rPr lang="tr-TR" sz="2800" i="1" dirty="0"/>
              <a:t>"</a:t>
            </a:r>
            <a:r>
              <a:rPr lang="tr-TR" sz="2800" i="1" dirty="0" err="1"/>
              <a:t>akika</a:t>
            </a:r>
            <a:r>
              <a:rPr lang="tr-TR" sz="2800" i="1" dirty="0"/>
              <a:t>"</a:t>
            </a:r>
            <a:r>
              <a:rPr lang="tr-TR" sz="2800" dirty="0"/>
              <a:t> kurbanı kesilir ve ismi güzel verilir.</a:t>
            </a:r>
          </a:p>
        </p:txBody>
      </p:sp>
    </p:spTree>
    <p:extLst>
      <p:ext uri="{BB962C8B-B14F-4D97-AF65-F5344CB8AC3E}">
        <p14:creationId xmlns:p14="http://schemas.microsoft.com/office/powerpoint/2010/main" val="1061354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12617" y="1260763"/>
            <a:ext cx="10529455" cy="845127"/>
          </a:xfrm>
        </p:spPr>
        <p:txBody>
          <a:bodyPr>
            <a:normAutofit fontScale="90000"/>
          </a:bodyPr>
          <a:lstStyle/>
          <a:p>
            <a:r>
              <a:rPr lang="tr-TR" dirty="0" smtClean="0"/>
              <a:t>             </a:t>
            </a:r>
            <a:r>
              <a:rPr lang="tr-TR" dirty="0"/>
              <a:t> </a:t>
            </a:r>
            <a:r>
              <a:rPr lang="tr-TR" dirty="0" smtClean="0"/>
              <a:t>            </a:t>
            </a:r>
            <a:br>
              <a:rPr lang="tr-TR" dirty="0" smtClean="0"/>
            </a:br>
            <a:r>
              <a:rPr lang="tr-TR" sz="3600" dirty="0"/>
              <a:t> </a:t>
            </a:r>
            <a:r>
              <a:rPr lang="tr-TR" sz="3600" b="1" dirty="0" smtClean="0"/>
              <a:t>ŞAHİTLİKTE </a:t>
            </a:r>
            <a:r>
              <a:rPr lang="tr-TR" sz="3600" b="1" dirty="0"/>
              <a:t>ADALET/HAKKANİYET</a:t>
            </a:r>
            <a:r>
              <a:rPr lang="tr-TR" sz="3600" dirty="0" smtClean="0"/>
              <a:t/>
            </a:r>
            <a:br>
              <a:rPr lang="tr-TR" sz="3600" dirty="0" smtClean="0"/>
            </a:br>
            <a:endParaRPr lang="tr-TR" sz="3600" dirty="0"/>
          </a:p>
        </p:txBody>
      </p:sp>
      <p:sp>
        <p:nvSpPr>
          <p:cNvPr id="3" name="İçerik Yer Tutucusu 2"/>
          <p:cNvSpPr>
            <a:spLocks noGrp="1"/>
          </p:cNvSpPr>
          <p:nvPr>
            <p:ph idx="1"/>
          </p:nvPr>
        </p:nvSpPr>
        <p:spPr>
          <a:xfrm>
            <a:off x="221673" y="1413164"/>
            <a:ext cx="9144000" cy="4821381"/>
          </a:xfrm>
        </p:spPr>
        <p:txBody>
          <a:bodyPr>
            <a:normAutofit fontScale="92500" lnSpcReduction="20000"/>
          </a:bodyPr>
          <a:lstStyle/>
          <a:p>
            <a:endParaRPr lang="tr-TR" dirty="0" smtClean="0"/>
          </a:p>
          <a:p>
            <a:r>
              <a:rPr lang="tr-TR" sz="2400" dirty="0" smtClean="0">
                <a:solidFill>
                  <a:schemeClr val="tx1"/>
                </a:solidFill>
              </a:rPr>
              <a:t>«Ey iman edenler, belli bir süre için birbirinize borçlandığınızda onu yazın. Aranızdan bir yazıcı, onu adaletle yazsın. Hiçbir yazıcı Allah'ın kendisine öğrettiği gibi yazmaktan geri durmasın, (her şeyi olduğu gibi) yazsın. Üzerinde hak olan kimse de yazdırsın. Rabbinden korksun ve borcunu asla eksik yazdırmasın. Şayet borçlu aklı ermeyen veya zayıf, yahut kendisi söyleyip yazdıramayacak durumdaysa, velisi adaletle yazsın. Erkeklerinizden iki de şahit bulundurun. Eğer iki erkek bulunmazsa rıza göstereceğiniz şahitlerden bir erkek ile –</a:t>
            </a:r>
            <a:r>
              <a:rPr lang="tr-TR" sz="2400" b="1" dirty="0" smtClean="0">
                <a:solidFill>
                  <a:srgbClr val="FF0000"/>
                </a:solidFill>
              </a:rPr>
              <a:t>biri unutacak olursa diğerinin ona hatırlatması için iki kadını şahit tutun</a:t>
            </a:r>
            <a:r>
              <a:rPr lang="tr-TR" sz="2400" dirty="0" smtClean="0">
                <a:solidFill>
                  <a:srgbClr val="FF0000"/>
                </a:solidFill>
              </a:rPr>
              <a:t>, </a:t>
            </a:r>
            <a:r>
              <a:rPr lang="tr-TR" sz="2400" dirty="0" smtClean="0">
                <a:solidFill>
                  <a:schemeClr val="tx1"/>
                </a:solidFill>
              </a:rPr>
              <a:t>çağrıldıkları vakit şahitler gitmemezlik etmesin. Büyük veya küçük, vadesine kadar hiçbir şeyi yazmaktan sakın üşenmeyin.» </a:t>
            </a:r>
            <a:r>
              <a:rPr lang="tr-TR" sz="2400" b="1" dirty="0" smtClean="0">
                <a:solidFill>
                  <a:srgbClr val="00B0F0"/>
                </a:solidFill>
              </a:rPr>
              <a:t>(Bakara, 2/282.)</a:t>
            </a:r>
          </a:p>
          <a:p>
            <a:r>
              <a:rPr lang="tr-TR" sz="2400" dirty="0" smtClean="0">
                <a:solidFill>
                  <a:schemeClr val="tx1"/>
                </a:solidFill>
              </a:rPr>
              <a:t>Böylece İslam, </a:t>
            </a:r>
            <a:r>
              <a:rPr lang="tr-TR" sz="2400" b="1" dirty="0" smtClean="0">
                <a:solidFill>
                  <a:srgbClr val="00B0F0"/>
                </a:solidFill>
              </a:rPr>
              <a:t>noterliğin esaslarını koymuş</a:t>
            </a:r>
            <a:r>
              <a:rPr lang="tr-TR" sz="2400" dirty="0" smtClean="0">
                <a:solidFill>
                  <a:schemeClr val="tx1"/>
                </a:solidFill>
              </a:rPr>
              <a:t>; alacak ve borcun korunmasını sağlamıştır.</a:t>
            </a:r>
            <a:endParaRPr lang="tr-TR" sz="2400" dirty="0">
              <a:solidFill>
                <a:schemeClr val="tx1"/>
              </a:solidFill>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2599" y="2382981"/>
            <a:ext cx="2151956" cy="24119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75400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3345" y="986904"/>
            <a:ext cx="7370619" cy="717205"/>
          </a:xfrm>
        </p:spPr>
        <p:txBody>
          <a:bodyPr>
            <a:normAutofit fontScale="90000"/>
          </a:bodyPr>
          <a:lstStyle/>
          <a:p>
            <a:pPr algn="ctr"/>
            <a:r>
              <a:rPr lang="tr-TR" dirty="0" smtClean="0"/>
              <a:t>          </a:t>
            </a:r>
            <a:br>
              <a:rPr lang="tr-TR" dirty="0" smtClean="0"/>
            </a:br>
            <a:r>
              <a:rPr lang="tr-TR" dirty="0" smtClean="0"/>
              <a:t> </a:t>
            </a:r>
            <a:r>
              <a:rPr lang="tr-TR" dirty="0"/>
              <a:t> </a:t>
            </a:r>
            <a:r>
              <a:rPr lang="tr-TR" dirty="0" smtClean="0"/>
              <a:t>          </a:t>
            </a:r>
            <a:br>
              <a:rPr lang="tr-TR" dirty="0" smtClean="0"/>
            </a:br>
            <a:r>
              <a:rPr lang="tr-TR" sz="4400" dirty="0" smtClean="0"/>
              <a:t>İŞ HAYATINDA ADALET</a:t>
            </a:r>
            <a:endParaRPr lang="tr-TR" sz="4400" dirty="0"/>
          </a:p>
        </p:txBody>
      </p:sp>
      <p:sp>
        <p:nvSpPr>
          <p:cNvPr id="3" name="İçerik Yer Tutucusu 2"/>
          <p:cNvSpPr>
            <a:spLocks noGrp="1"/>
          </p:cNvSpPr>
          <p:nvPr>
            <p:ph idx="1"/>
          </p:nvPr>
        </p:nvSpPr>
        <p:spPr>
          <a:xfrm>
            <a:off x="443345" y="1993692"/>
            <a:ext cx="7800110" cy="4019938"/>
          </a:xfrm>
        </p:spPr>
        <p:txBody>
          <a:bodyPr>
            <a:normAutofit fontScale="85000" lnSpcReduction="10000"/>
          </a:bodyPr>
          <a:lstStyle/>
          <a:p>
            <a:endParaRPr lang="tr-TR" dirty="0" smtClean="0"/>
          </a:p>
          <a:p>
            <a:r>
              <a:rPr lang="tr-TR" sz="3600" dirty="0">
                <a:solidFill>
                  <a:schemeClr val="tx1"/>
                </a:solidFill>
              </a:rPr>
              <a:t>Dolayısıyla İslam’da kadının iş ve eğitim hayatına iştirakiyle ilgili bir kısıtlama ve sınırlamadan asla söz edilemez. </a:t>
            </a:r>
            <a:endParaRPr lang="tr-TR" sz="3600" dirty="0" smtClean="0">
              <a:solidFill>
                <a:schemeClr val="tx1"/>
              </a:solidFill>
            </a:endParaRPr>
          </a:p>
          <a:p>
            <a:r>
              <a:rPr lang="tr-TR" sz="3600" dirty="0" err="1" smtClean="0">
                <a:solidFill>
                  <a:schemeClr val="tx1"/>
                </a:solidFill>
              </a:rPr>
              <a:t>Örn</a:t>
            </a:r>
            <a:r>
              <a:rPr lang="tr-TR" sz="3600" dirty="0">
                <a:solidFill>
                  <a:schemeClr val="tx1"/>
                </a:solidFill>
              </a:rPr>
              <a:t>: Zeynep b. </a:t>
            </a:r>
            <a:r>
              <a:rPr lang="tr-TR" sz="3600" dirty="0" err="1">
                <a:solidFill>
                  <a:schemeClr val="tx1"/>
                </a:solidFill>
              </a:rPr>
              <a:t>Cahş’ın</a:t>
            </a:r>
            <a:r>
              <a:rPr lang="tr-TR" sz="3600" dirty="0">
                <a:solidFill>
                  <a:schemeClr val="tx1"/>
                </a:solidFill>
              </a:rPr>
              <a:t> bizzat deri atölyesi vardı. </a:t>
            </a:r>
          </a:p>
          <a:p>
            <a:r>
              <a:rPr lang="tr-TR" sz="3600" dirty="0">
                <a:solidFill>
                  <a:schemeClr val="tx1"/>
                </a:solidFill>
              </a:rPr>
              <a:t>Hz. </a:t>
            </a:r>
            <a:r>
              <a:rPr lang="tr-TR" sz="3600" dirty="0" smtClean="0">
                <a:solidFill>
                  <a:schemeClr val="tx1"/>
                </a:solidFill>
              </a:rPr>
              <a:t>Hatice (</a:t>
            </a:r>
            <a:r>
              <a:rPr lang="tr-TR" sz="3600" dirty="0" err="1" smtClean="0">
                <a:solidFill>
                  <a:schemeClr val="tx1"/>
                </a:solidFill>
              </a:rPr>
              <a:t>r.a</a:t>
            </a:r>
            <a:r>
              <a:rPr lang="tr-TR" sz="3600" dirty="0" smtClean="0">
                <a:solidFill>
                  <a:schemeClr val="tx1"/>
                </a:solidFill>
              </a:rPr>
              <a:t>.) </a:t>
            </a:r>
            <a:r>
              <a:rPr lang="tr-TR" sz="3600" dirty="0">
                <a:solidFill>
                  <a:schemeClr val="tx1"/>
                </a:solidFill>
              </a:rPr>
              <a:t>bir iş </a:t>
            </a:r>
            <a:r>
              <a:rPr lang="tr-TR" sz="3600" dirty="0" smtClean="0">
                <a:solidFill>
                  <a:schemeClr val="tx1"/>
                </a:solidFill>
              </a:rPr>
              <a:t>kadını ve işverendi</a:t>
            </a:r>
            <a:r>
              <a:rPr lang="tr-TR" dirty="0" smtClean="0">
                <a:solidFill>
                  <a:schemeClr val="tx1"/>
                </a:solidFill>
              </a:rPr>
              <a:t>.  </a:t>
            </a:r>
            <a:endParaRPr lang="tr-TR" dirty="0">
              <a:solidFill>
                <a:schemeClr val="tx1"/>
              </a:solidFill>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1975" y="2694083"/>
            <a:ext cx="2917412" cy="339166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140661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dirty="0" smtClean="0"/>
              <a:t>MİRAS PAYLAŞIMINDA ADALET</a:t>
            </a:r>
            <a:endParaRPr lang="tr-TR" sz="4000" dirty="0"/>
          </a:p>
        </p:txBody>
      </p:sp>
      <p:sp>
        <p:nvSpPr>
          <p:cNvPr id="3" name="İçerik Yer Tutucusu 2"/>
          <p:cNvSpPr>
            <a:spLocks noGrp="1"/>
          </p:cNvSpPr>
          <p:nvPr>
            <p:ph idx="1"/>
          </p:nvPr>
        </p:nvSpPr>
        <p:spPr>
          <a:xfrm>
            <a:off x="340468" y="2180496"/>
            <a:ext cx="11270339" cy="3678303"/>
          </a:xfrm>
        </p:spPr>
        <p:txBody>
          <a:bodyPr>
            <a:normAutofit fontScale="92500" lnSpcReduction="20000"/>
          </a:bodyPr>
          <a:lstStyle/>
          <a:p>
            <a:r>
              <a:rPr lang="tr-TR" sz="2800" dirty="0" smtClean="0">
                <a:solidFill>
                  <a:schemeClr val="tx1"/>
                </a:solidFill>
              </a:rPr>
              <a:t>«Allah (</a:t>
            </a:r>
            <a:r>
              <a:rPr lang="tr-TR" sz="2800" dirty="0" err="1" smtClean="0">
                <a:solidFill>
                  <a:schemeClr val="tx1"/>
                </a:solidFill>
              </a:rPr>
              <a:t>c.c</a:t>
            </a:r>
            <a:r>
              <a:rPr lang="tr-TR" sz="2800" dirty="0" smtClean="0">
                <a:solidFill>
                  <a:schemeClr val="tx1"/>
                </a:solidFill>
              </a:rPr>
              <a:t>.) size çocuklarınız(</a:t>
            </a:r>
            <a:r>
              <a:rPr lang="tr-TR" sz="2800" dirty="0" err="1" smtClean="0">
                <a:solidFill>
                  <a:schemeClr val="tx1"/>
                </a:solidFill>
              </a:rPr>
              <a:t>ın</a:t>
            </a:r>
            <a:r>
              <a:rPr lang="tr-TR" sz="2800" dirty="0" smtClean="0">
                <a:solidFill>
                  <a:schemeClr val="tx1"/>
                </a:solidFill>
              </a:rPr>
              <a:t> alacağı miras) hakkında erkeğe, kadının payının iki misli vermenizi emreder. Çocuklar ikiden fazla kız iseler ölenin geriye bıraktığının üçte ikisi onlarındır. Eğer yalnız bir kız ise, (mirasın) yarısı onundur. Ölenin çocuğu varsa, ana babasından her birinin mirastan altıda bir hissesi vardır. Eğer çocuğu yok da ana babası ona varis olmuş ise, annesine üçte bir( düşer), eğer ölenin kardeşleri varsa, anasına altıda bir düşer. (Bütün bu paylar ölenin) yapacağı vasiyetten ve borçtan sonradır. Babalarınız ve oğullarınızdan hangisinin size daha faydalı olduğunu bilemezsiniz. Bunlar Allah (</a:t>
            </a:r>
            <a:r>
              <a:rPr lang="tr-TR" sz="2800" dirty="0" err="1" smtClean="0">
                <a:solidFill>
                  <a:schemeClr val="tx1"/>
                </a:solidFill>
              </a:rPr>
              <a:t>c.c</a:t>
            </a:r>
            <a:r>
              <a:rPr lang="tr-TR" sz="2800" dirty="0" smtClean="0">
                <a:solidFill>
                  <a:schemeClr val="tx1"/>
                </a:solidFill>
              </a:rPr>
              <a:t>.) tarafından konmuş farzlardır. Şüphesiz Allah ilim ve hikmet sahibidir.» </a:t>
            </a:r>
            <a:r>
              <a:rPr lang="tr-TR" sz="2800" b="1" dirty="0" smtClean="0">
                <a:solidFill>
                  <a:srgbClr val="0070C0"/>
                </a:solidFill>
              </a:rPr>
              <a:t>(Nisa, 4/11.)</a:t>
            </a:r>
          </a:p>
          <a:p>
            <a:endParaRPr lang="tr-TR" dirty="0"/>
          </a:p>
        </p:txBody>
      </p:sp>
    </p:spTree>
    <p:extLst>
      <p:ext uri="{BB962C8B-B14F-4D97-AF65-F5344CB8AC3E}">
        <p14:creationId xmlns:p14="http://schemas.microsoft.com/office/powerpoint/2010/main" val="2718449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3345" y="263237"/>
            <a:ext cx="10712335" cy="1316181"/>
          </a:xfrm>
        </p:spPr>
        <p:txBody>
          <a:bodyPr>
            <a:normAutofit/>
          </a:bodyPr>
          <a:lstStyle/>
          <a:p>
            <a:pPr algn="ctr"/>
            <a:r>
              <a:rPr lang="tr-TR" sz="3200" b="1" dirty="0" smtClean="0"/>
              <a:t>VEDA HUTBESİ’NİN öğrettikleri…</a:t>
            </a:r>
            <a:endParaRPr lang="tr-TR" sz="3200" b="1" dirty="0"/>
          </a:p>
        </p:txBody>
      </p:sp>
      <p:sp>
        <p:nvSpPr>
          <p:cNvPr id="3" name="İçerik Yer Tutucusu 2"/>
          <p:cNvSpPr>
            <a:spLocks noGrp="1"/>
          </p:cNvSpPr>
          <p:nvPr>
            <p:ph idx="1"/>
          </p:nvPr>
        </p:nvSpPr>
        <p:spPr>
          <a:xfrm>
            <a:off x="568036" y="1845734"/>
            <a:ext cx="8091056" cy="4208702"/>
          </a:xfrm>
        </p:spPr>
        <p:txBody>
          <a:bodyPr>
            <a:normAutofit fontScale="85000" lnSpcReduction="10000"/>
          </a:bodyPr>
          <a:lstStyle/>
          <a:p>
            <a:r>
              <a:rPr lang="tr-TR" b="1" dirty="0" smtClean="0">
                <a:solidFill>
                  <a:schemeClr val="tx1"/>
                </a:solidFill>
              </a:rPr>
              <a:t>«</a:t>
            </a:r>
            <a:r>
              <a:rPr lang="tr-TR" sz="2400" b="1" dirty="0" smtClean="0">
                <a:solidFill>
                  <a:schemeClr val="tx1"/>
                </a:solidFill>
              </a:rPr>
              <a:t>Ey </a:t>
            </a:r>
            <a:r>
              <a:rPr lang="tr-TR" sz="2400" b="1" dirty="0">
                <a:solidFill>
                  <a:schemeClr val="tx1"/>
                </a:solidFill>
              </a:rPr>
              <a:t>İnsanlar</a:t>
            </a:r>
            <a:r>
              <a:rPr lang="tr-TR" sz="2400" b="1" dirty="0" smtClean="0">
                <a:solidFill>
                  <a:schemeClr val="tx1"/>
                </a:solidFill>
              </a:rPr>
              <a:t>!</a:t>
            </a:r>
            <a:endParaRPr lang="tr-TR" sz="2400" b="1" dirty="0">
              <a:solidFill>
                <a:schemeClr val="tx1"/>
              </a:solidFill>
            </a:endParaRPr>
          </a:p>
          <a:p>
            <a:r>
              <a:rPr lang="tr-TR" sz="2400" b="1" dirty="0">
                <a:solidFill>
                  <a:schemeClr val="tx1"/>
                </a:solidFill>
              </a:rPr>
              <a:t>Kadınların haklarını gözetmenizi ve bu hususta Allah'tan korkmanızı tavsiye ederim. Siz kadınları Allah'ın emaneti olarak aldınız ve onların namusunu kendinize Allah'ın emri ile helal kıldınız. Sizin kadınlar üzerinde hakkınız, </a:t>
            </a:r>
            <a:r>
              <a:rPr lang="tr-TR" sz="2400" b="1" dirty="0" smtClean="0">
                <a:solidFill>
                  <a:schemeClr val="tx1"/>
                </a:solidFill>
              </a:rPr>
              <a:t>kadınların da </a:t>
            </a:r>
            <a:r>
              <a:rPr lang="tr-TR" sz="2400" b="1" dirty="0">
                <a:solidFill>
                  <a:schemeClr val="tx1"/>
                </a:solidFill>
              </a:rPr>
              <a:t>sizin üzerinizde </a:t>
            </a:r>
            <a:r>
              <a:rPr lang="tr-TR" sz="2400" b="1" dirty="0" smtClean="0">
                <a:solidFill>
                  <a:schemeClr val="tx1"/>
                </a:solidFill>
              </a:rPr>
              <a:t>hakları </a:t>
            </a:r>
            <a:r>
              <a:rPr lang="tr-TR" sz="2400" b="1" dirty="0">
                <a:solidFill>
                  <a:schemeClr val="tx1"/>
                </a:solidFill>
              </a:rPr>
              <a:t>vardır. Sizin kadınlar </a:t>
            </a:r>
            <a:r>
              <a:rPr lang="tr-TR" sz="2400" b="1" dirty="0" smtClean="0">
                <a:solidFill>
                  <a:schemeClr val="tx1"/>
                </a:solidFill>
              </a:rPr>
              <a:t>üzerindeki </a:t>
            </a:r>
            <a:r>
              <a:rPr lang="tr-TR" sz="2400" b="1" dirty="0">
                <a:solidFill>
                  <a:schemeClr val="tx1"/>
                </a:solidFill>
              </a:rPr>
              <a:t>hakkınız yatağınızı hiç kimseye çiğnetmemeleri, hoşlanmadığınız kimseleri izniniz olmadıkça evinize almamalarıdır. Eğer gelmesine müsaade etmediğiniz bir kimseyi evinize </a:t>
            </a:r>
            <a:r>
              <a:rPr lang="tr-TR" sz="2400" b="1" dirty="0" smtClean="0">
                <a:solidFill>
                  <a:schemeClr val="tx1"/>
                </a:solidFill>
              </a:rPr>
              <a:t>alırlarsa, </a:t>
            </a:r>
            <a:r>
              <a:rPr lang="tr-TR" sz="2400" b="1" dirty="0">
                <a:solidFill>
                  <a:schemeClr val="tx1"/>
                </a:solidFill>
              </a:rPr>
              <a:t>Allah size onları yataklarında yalnız bırakmanızı ve daha olmazsa </a:t>
            </a:r>
            <a:r>
              <a:rPr lang="tr-TR" sz="2400" b="1" dirty="0" smtClean="0">
                <a:solidFill>
                  <a:schemeClr val="tx1"/>
                </a:solidFill>
              </a:rPr>
              <a:t>bunu engellemenize izin </a:t>
            </a:r>
            <a:r>
              <a:rPr lang="tr-TR" sz="2400" b="1" dirty="0">
                <a:solidFill>
                  <a:schemeClr val="tx1"/>
                </a:solidFill>
              </a:rPr>
              <a:t>vermiştir. Kadınların da sizin üzerinizdeki hakları, meşru örf ve </a:t>
            </a:r>
            <a:r>
              <a:rPr lang="tr-TR" sz="2400" b="1" dirty="0" smtClean="0">
                <a:solidFill>
                  <a:schemeClr val="tx1"/>
                </a:solidFill>
              </a:rPr>
              <a:t>adete </a:t>
            </a:r>
            <a:r>
              <a:rPr lang="tr-TR" sz="2400" b="1" dirty="0">
                <a:solidFill>
                  <a:schemeClr val="tx1"/>
                </a:solidFill>
              </a:rPr>
              <a:t>göre yiyecek ve </a:t>
            </a:r>
            <a:r>
              <a:rPr lang="tr-TR" sz="2400" b="1" dirty="0" smtClean="0">
                <a:solidFill>
                  <a:schemeClr val="tx1"/>
                </a:solidFill>
              </a:rPr>
              <a:t>giyeceklerini temin </a:t>
            </a:r>
            <a:r>
              <a:rPr lang="tr-TR" sz="2400" b="1" dirty="0">
                <a:solidFill>
                  <a:schemeClr val="tx1"/>
                </a:solidFill>
              </a:rPr>
              <a:t>etmenizdir</a:t>
            </a:r>
            <a:r>
              <a:rPr lang="tr-TR" sz="2400" b="1" dirty="0" smtClean="0">
                <a:solidFill>
                  <a:schemeClr val="tx1"/>
                </a:solidFill>
              </a:rPr>
              <a:t>.»</a:t>
            </a:r>
            <a:endParaRPr lang="tr-TR" sz="2400" b="1" dirty="0">
              <a:solidFill>
                <a:schemeClr val="tx1"/>
              </a:solidFill>
            </a:endParaRPr>
          </a:p>
          <a:p>
            <a:r>
              <a:rPr lang="tr-TR" sz="2200" b="1" dirty="0">
                <a:solidFill>
                  <a:srgbClr val="0070C0"/>
                </a:solidFill>
              </a:rPr>
              <a:t>(Müslim, Hac, 147)</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3164" y="2011989"/>
            <a:ext cx="2775671" cy="36545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49583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091" y="1158950"/>
            <a:ext cx="11125200" cy="53002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Dikdörtgen 3"/>
          <p:cNvSpPr/>
          <p:nvPr/>
        </p:nvSpPr>
        <p:spPr>
          <a:xfrm>
            <a:off x="609600" y="512619"/>
            <a:ext cx="11249891" cy="646331"/>
          </a:xfrm>
          <a:prstGeom prst="rect">
            <a:avLst/>
          </a:prstGeom>
        </p:spPr>
        <p:txBody>
          <a:bodyPr wrap="square">
            <a:spAutoFit/>
          </a:bodyPr>
          <a:lstStyle/>
          <a:p>
            <a:r>
              <a:rPr lang="tr-TR" sz="3600" b="1" dirty="0" smtClean="0"/>
              <a:t> </a:t>
            </a:r>
            <a:r>
              <a:rPr lang="tr-TR" sz="2800" b="1" dirty="0" smtClean="0"/>
              <a:t>«KADIN» </a:t>
            </a:r>
            <a:r>
              <a:rPr lang="tr-TR" sz="2800" b="1" dirty="0"/>
              <a:t>GÜZELLİĞİN DİĞER BİR </a:t>
            </a:r>
            <a:r>
              <a:rPr lang="tr-TR" sz="2800" b="1" dirty="0" smtClean="0"/>
              <a:t>ADIDIR, VESSELAM…</a:t>
            </a:r>
            <a:endParaRPr lang="tr-TR" sz="2800" b="1" dirty="0"/>
          </a:p>
        </p:txBody>
      </p:sp>
    </p:spTree>
    <p:extLst>
      <p:ext uri="{BB962C8B-B14F-4D97-AF65-F5344CB8AC3E}">
        <p14:creationId xmlns:p14="http://schemas.microsoft.com/office/powerpoint/2010/main" val="2590979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8692" y="1288472"/>
            <a:ext cx="8659090" cy="476596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Dikdörtgen 2"/>
          <p:cNvSpPr/>
          <p:nvPr/>
        </p:nvSpPr>
        <p:spPr>
          <a:xfrm>
            <a:off x="3990109" y="2729345"/>
            <a:ext cx="3107575" cy="1323439"/>
          </a:xfrm>
          <a:prstGeom prst="rect">
            <a:avLst/>
          </a:prstGeom>
        </p:spPr>
        <p:txBody>
          <a:bodyPr wrap="square">
            <a:spAutoFit/>
          </a:bodyPr>
          <a:lstStyle/>
          <a:p>
            <a:r>
              <a:rPr lang="tr-TR" sz="4000" b="1" dirty="0"/>
              <a:t>TEŞEKKÜR EDERİZ…</a:t>
            </a:r>
          </a:p>
        </p:txBody>
      </p:sp>
    </p:spTree>
    <p:extLst>
      <p:ext uri="{BB962C8B-B14F-4D97-AF65-F5344CB8AC3E}">
        <p14:creationId xmlns:p14="http://schemas.microsoft.com/office/powerpoint/2010/main" val="2103474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r>
              <a:rPr lang="tr-TR" sz="4400" b="1" dirty="0" smtClean="0"/>
              <a:t>YARATILIŞ OLGUSU</a:t>
            </a:r>
            <a:endParaRPr lang="tr-TR" sz="4400" b="1" dirty="0"/>
          </a:p>
        </p:txBody>
      </p:sp>
      <p:sp>
        <p:nvSpPr>
          <p:cNvPr id="3" name="2 İçerik Yer Tutucusu"/>
          <p:cNvSpPr>
            <a:spLocks noGrp="1"/>
          </p:cNvSpPr>
          <p:nvPr>
            <p:ph idx="1"/>
          </p:nvPr>
        </p:nvSpPr>
        <p:spPr>
          <a:xfrm>
            <a:off x="447472" y="2042809"/>
            <a:ext cx="10379413" cy="4046706"/>
          </a:xfrm>
        </p:spPr>
        <p:txBody>
          <a:bodyPr>
            <a:normAutofit lnSpcReduction="10000"/>
          </a:bodyPr>
          <a:lstStyle/>
          <a:p>
            <a:r>
              <a:rPr lang="tr-TR" sz="3200" dirty="0" smtClean="0">
                <a:solidFill>
                  <a:schemeClr val="tx1"/>
                </a:solidFill>
              </a:rPr>
              <a:t>«Dedik ki: «Ey Adem! </a:t>
            </a:r>
            <a:r>
              <a:rPr lang="tr-TR" sz="3200" b="1" dirty="0" smtClean="0">
                <a:solidFill>
                  <a:schemeClr val="tx1"/>
                </a:solidFill>
              </a:rPr>
              <a:t>Sen ve eşin </a:t>
            </a:r>
            <a:r>
              <a:rPr lang="tr-TR" sz="3200" dirty="0" smtClean="0">
                <a:solidFill>
                  <a:schemeClr val="tx1"/>
                </a:solidFill>
              </a:rPr>
              <a:t>cennete yerleşin, orada dilediğiniz gibi bol bol yiyin ama şu ağaca yaklaşmayın. Yoksa, zalimlerden olursunuz» dedik. </a:t>
            </a:r>
          </a:p>
          <a:p>
            <a:r>
              <a:rPr lang="tr-TR" sz="3200" dirty="0" smtClean="0">
                <a:solidFill>
                  <a:schemeClr val="tx1"/>
                </a:solidFill>
              </a:rPr>
              <a:t>«Derken </a:t>
            </a:r>
            <a:r>
              <a:rPr lang="tr-TR" sz="3200" b="1" i="1" dirty="0">
                <a:solidFill>
                  <a:schemeClr val="tx1"/>
                </a:solidFill>
              </a:rPr>
              <a:t>ş</a:t>
            </a:r>
            <a:r>
              <a:rPr lang="tr-TR" sz="3200" b="1" i="1" dirty="0" smtClean="0">
                <a:solidFill>
                  <a:schemeClr val="tx1"/>
                </a:solidFill>
              </a:rPr>
              <a:t>eytan ayaklarını kaydırdı </a:t>
            </a:r>
            <a:r>
              <a:rPr lang="tr-TR" sz="3200" dirty="0" smtClean="0">
                <a:solidFill>
                  <a:schemeClr val="tx1"/>
                </a:solidFill>
              </a:rPr>
              <a:t>ve içinde bulundukları konumdan çıkardı. Bunun üzerine Biz de, «birbirinize düşman olarak inin. Sizin için yeryüzünde belli bir zamana dek barınak </a:t>
            </a:r>
            <a:r>
              <a:rPr lang="tr-TR" sz="3200" dirty="0">
                <a:solidFill>
                  <a:schemeClr val="tx1"/>
                </a:solidFill>
              </a:rPr>
              <a:t>ve  </a:t>
            </a:r>
            <a:r>
              <a:rPr lang="tr-TR" sz="3200" dirty="0" smtClean="0">
                <a:solidFill>
                  <a:schemeClr val="tx1"/>
                </a:solidFill>
              </a:rPr>
              <a:t>yararlanma vardır» dedik.» </a:t>
            </a:r>
            <a:r>
              <a:rPr lang="tr-TR" sz="3200" b="1" dirty="0" smtClean="0">
                <a:solidFill>
                  <a:srgbClr val="0070C0"/>
                </a:solidFill>
              </a:rPr>
              <a:t>Bakara, 2/35-36.</a:t>
            </a:r>
          </a:p>
        </p:txBody>
      </p:sp>
    </p:spTree>
    <p:extLst>
      <p:ext uri="{BB962C8B-B14F-4D97-AF65-F5344CB8AC3E}">
        <p14:creationId xmlns:p14="http://schemas.microsoft.com/office/powerpoint/2010/main" val="3704761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89709" y="1482435"/>
            <a:ext cx="10280073" cy="692729"/>
          </a:xfrm>
        </p:spPr>
        <p:txBody>
          <a:bodyPr>
            <a:normAutofit fontScale="90000"/>
          </a:bodyPr>
          <a:lstStyle/>
          <a:p>
            <a:r>
              <a:rPr lang="tr-TR" dirty="0" smtClean="0"/>
              <a:t/>
            </a:r>
            <a:br>
              <a:rPr lang="tr-TR" dirty="0" smtClean="0"/>
            </a:br>
            <a:r>
              <a:rPr lang="tr-TR" dirty="0" smtClean="0"/>
              <a:t/>
            </a:r>
            <a:br>
              <a:rPr lang="tr-TR" dirty="0" smtClean="0"/>
            </a:br>
            <a:r>
              <a:rPr lang="tr-TR" dirty="0" smtClean="0"/>
              <a:t/>
            </a:r>
            <a:br>
              <a:rPr lang="tr-TR" dirty="0" smtClean="0"/>
            </a:br>
            <a:r>
              <a:rPr lang="tr-TR" sz="3100" b="1" dirty="0" smtClean="0"/>
              <a:t>DİNİ </a:t>
            </a:r>
            <a:r>
              <a:rPr lang="tr-TR" sz="3100" b="1" dirty="0"/>
              <a:t>ve </a:t>
            </a:r>
            <a:r>
              <a:rPr lang="tr-TR" sz="3100" b="1" dirty="0" smtClean="0"/>
              <a:t>Sosyal Mutabakata Kadının da </a:t>
            </a:r>
            <a:r>
              <a:rPr lang="tr-TR" sz="3100" b="1" dirty="0" err="1" smtClean="0"/>
              <a:t>Dahİl</a:t>
            </a:r>
            <a:r>
              <a:rPr lang="tr-TR" sz="3100" b="1" dirty="0" smtClean="0"/>
              <a:t> Edİlmesİ-1</a:t>
            </a:r>
            <a:r>
              <a:rPr lang="tr-TR" sz="3100" b="1" dirty="0"/>
              <a:t/>
            </a:r>
            <a:br>
              <a:rPr lang="tr-TR" sz="3100" b="1" dirty="0"/>
            </a:br>
            <a:endParaRPr lang="tr-TR" sz="3100" b="1" dirty="0"/>
          </a:p>
        </p:txBody>
      </p:sp>
      <p:sp>
        <p:nvSpPr>
          <p:cNvPr id="3" name="İçerik Yer Tutucusu 2"/>
          <p:cNvSpPr>
            <a:spLocks noGrp="1"/>
          </p:cNvSpPr>
          <p:nvPr>
            <p:ph idx="1"/>
          </p:nvPr>
        </p:nvSpPr>
        <p:spPr>
          <a:xfrm>
            <a:off x="223736" y="1838527"/>
            <a:ext cx="8900809" cy="4640093"/>
          </a:xfrm>
        </p:spPr>
        <p:txBody>
          <a:bodyPr>
            <a:normAutofit fontScale="92500" lnSpcReduction="10000"/>
          </a:bodyPr>
          <a:lstStyle/>
          <a:p>
            <a:endParaRPr lang="tr-TR" dirty="0" smtClean="0"/>
          </a:p>
          <a:p>
            <a:r>
              <a:rPr lang="tr-TR" sz="2400" b="1" dirty="0" smtClean="0">
                <a:solidFill>
                  <a:schemeClr val="tx1"/>
                </a:solidFill>
              </a:rPr>
              <a:t>«Ey Peygamber, Mümin kadınlar, Allah’a hiç bir şeyi ortak koşmamak, Hırsızlık yapmamak, Zina etmemek, Çocuklarını öldürmemek, Elleri ile ayakları arasında bir iftira uydurup getirmemek (gayrı meşru bir çocuk dünyaya getirip onu kocasına nispet ederek iftira etmek) ve hiçbir iyi işte Sana karşı gelmemek hususunda biat etmeye geldikleri zaman, </a:t>
            </a:r>
            <a:r>
              <a:rPr lang="tr-TR" sz="2400" b="1" dirty="0" err="1" smtClean="0">
                <a:solidFill>
                  <a:schemeClr val="tx1"/>
                </a:solidFill>
              </a:rPr>
              <a:t>biatlarını</a:t>
            </a:r>
            <a:r>
              <a:rPr lang="tr-TR" sz="2400" b="1" dirty="0" smtClean="0">
                <a:solidFill>
                  <a:schemeClr val="tx1"/>
                </a:solidFill>
              </a:rPr>
              <a:t> kabul et ve onlar için mağfiret dile. Şüphesiz Allah çok bağışlayan, çok esirgeyendir.»  </a:t>
            </a:r>
            <a:r>
              <a:rPr lang="tr-TR" sz="2400" b="1" dirty="0" err="1" smtClean="0">
                <a:solidFill>
                  <a:srgbClr val="0070C0"/>
                </a:solidFill>
              </a:rPr>
              <a:t>Mümtehine</a:t>
            </a:r>
            <a:r>
              <a:rPr lang="tr-TR" sz="2400" b="1" dirty="0" smtClean="0">
                <a:solidFill>
                  <a:srgbClr val="0070C0"/>
                </a:solidFill>
              </a:rPr>
              <a:t>, 60/12.</a:t>
            </a:r>
            <a:r>
              <a:rPr lang="tr-TR" sz="2400" b="1" dirty="0">
                <a:solidFill>
                  <a:srgbClr val="0070C0"/>
                </a:solidFill>
              </a:rPr>
              <a:t> </a:t>
            </a:r>
            <a:endParaRPr lang="tr-TR" sz="2400" b="1" dirty="0" smtClean="0">
              <a:solidFill>
                <a:srgbClr val="0070C0"/>
              </a:solidFill>
            </a:endParaRPr>
          </a:p>
          <a:p>
            <a:r>
              <a:rPr lang="tr-TR" sz="2400" b="1" dirty="0" smtClean="0">
                <a:solidFill>
                  <a:schemeClr val="tx1"/>
                </a:solidFill>
              </a:rPr>
              <a:t>Peygamber </a:t>
            </a:r>
            <a:r>
              <a:rPr lang="tr-TR" sz="2400" b="1" dirty="0" err="1">
                <a:solidFill>
                  <a:schemeClr val="tx1"/>
                </a:solidFill>
              </a:rPr>
              <a:t>Efendimiz’in</a:t>
            </a:r>
            <a:r>
              <a:rPr lang="tr-TR" sz="2400" b="1" dirty="0">
                <a:solidFill>
                  <a:schemeClr val="tx1"/>
                </a:solidFill>
              </a:rPr>
              <a:t> (a.s.) hem kadın hem erkekten biat alması</a:t>
            </a:r>
            <a:r>
              <a:rPr lang="tr-TR" sz="2400" dirty="0">
                <a:solidFill>
                  <a:schemeClr val="tx1"/>
                </a:solidFill>
              </a:rPr>
              <a:t>, aslında İslam’ın idari sisteminin kadın-erkek demeden halkın tümünün oyuna dayalı olduğunu ortaya koyar. Hz. Ebubekir’den itibaren kadınlardan biat alınmamış olması bu olguyu değiştirmez.</a:t>
            </a:r>
          </a:p>
          <a:p>
            <a:endParaRPr lang="tr-TR" sz="2400" dirty="0" smtClean="0">
              <a:solidFill>
                <a:srgbClr val="00B0F0"/>
              </a:solidFill>
            </a:endParaRP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9252" y="2373549"/>
            <a:ext cx="2074507" cy="309339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530044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8872" y="383584"/>
            <a:ext cx="10487891" cy="1846998"/>
          </a:xfrm>
        </p:spPr>
        <p:txBody>
          <a:bodyPr>
            <a:normAutofit fontScale="90000"/>
          </a:bodyPr>
          <a:lstStyle/>
          <a:p>
            <a:r>
              <a:rPr lang="tr-TR" dirty="0" smtClean="0">
                <a:solidFill>
                  <a:srgbClr val="00B0F0"/>
                </a:solidFill>
              </a:rPr>
              <a:t/>
            </a:r>
            <a:br>
              <a:rPr lang="tr-TR" dirty="0" smtClean="0">
                <a:solidFill>
                  <a:srgbClr val="00B0F0"/>
                </a:solidFill>
              </a:rPr>
            </a:br>
            <a:r>
              <a:rPr lang="tr-TR" sz="3600" b="1" dirty="0" smtClean="0"/>
              <a:t>DİNİ ve Sosyal Mutabakata </a:t>
            </a:r>
            <a:r>
              <a:rPr lang="tr-TR" sz="3600" b="1" dirty="0" err="1" smtClean="0"/>
              <a:t>KadInIn</a:t>
            </a:r>
            <a:r>
              <a:rPr lang="tr-TR" sz="3600" b="1" dirty="0" smtClean="0"/>
              <a:t> da </a:t>
            </a:r>
            <a:r>
              <a:rPr lang="tr-TR" sz="3600" b="1" dirty="0" err="1" smtClean="0"/>
              <a:t>Dahİl</a:t>
            </a:r>
            <a:r>
              <a:rPr lang="tr-TR" sz="3600" b="1" dirty="0" smtClean="0"/>
              <a:t> </a:t>
            </a:r>
            <a:r>
              <a:rPr lang="tr-TR" sz="3600" b="1" dirty="0" err="1" smtClean="0"/>
              <a:t>Edİlmesİ</a:t>
            </a:r>
            <a:r>
              <a:rPr lang="tr-TR" sz="3600" b="1" dirty="0" smtClean="0"/>
              <a:t>-2 </a:t>
            </a:r>
            <a:br>
              <a:rPr lang="tr-TR" sz="3600" b="1" dirty="0" smtClean="0"/>
            </a:br>
            <a:endParaRPr lang="tr-TR" sz="3600" b="1" dirty="0"/>
          </a:p>
        </p:txBody>
      </p:sp>
      <p:sp>
        <p:nvSpPr>
          <p:cNvPr id="3" name="İçerik Yer Tutucusu 2"/>
          <p:cNvSpPr>
            <a:spLocks noGrp="1"/>
          </p:cNvSpPr>
          <p:nvPr>
            <p:ph idx="1"/>
          </p:nvPr>
        </p:nvSpPr>
        <p:spPr>
          <a:xfrm>
            <a:off x="443345" y="1607127"/>
            <a:ext cx="8204544" cy="4764490"/>
          </a:xfrm>
        </p:spPr>
        <p:txBody>
          <a:bodyPr>
            <a:normAutofit fontScale="92500" lnSpcReduction="10000"/>
          </a:bodyPr>
          <a:lstStyle/>
          <a:p>
            <a:endParaRPr lang="tr-TR" dirty="0" smtClean="0"/>
          </a:p>
          <a:p>
            <a:r>
              <a:rPr lang="tr-TR" sz="2800" dirty="0" smtClean="0">
                <a:solidFill>
                  <a:schemeClr val="tx1"/>
                </a:solidFill>
              </a:rPr>
              <a:t>«Mümin erkeklerle mümin kadınlar birbirlerinin dostlarıdır. </a:t>
            </a:r>
            <a:r>
              <a:rPr lang="tr-TR" sz="2800" b="1" dirty="0" smtClean="0">
                <a:solidFill>
                  <a:schemeClr val="tx1"/>
                </a:solidFill>
              </a:rPr>
              <a:t>Onlar iyiliği emreder, kötülükten alıkoyarlar. Namazı dosdoğru kılar, zekatı verirler. Allah’a ve </a:t>
            </a:r>
            <a:r>
              <a:rPr lang="tr-TR" sz="2800" b="1" dirty="0" err="1" smtClean="0">
                <a:solidFill>
                  <a:schemeClr val="tx1"/>
                </a:solidFill>
              </a:rPr>
              <a:t>Resulü’ne</a:t>
            </a:r>
            <a:r>
              <a:rPr lang="tr-TR" sz="2800" b="1" dirty="0" smtClean="0">
                <a:solidFill>
                  <a:schemeClr val="tx1"/>
                </a:solidFill>
              </a:rPr>
              <a:t> itaat ederler.</a:t>
            </a:r>
            <a:r>
              <a:rPr lang="tr-TR" sz="2800" dirty="0" smtClean="0">
                <a:solidFill>
                  <a:schemeClr val="tx1"/>
                </a:solidFill>
              </a:rPr>
              <a:t> İşte bunlara, Allah (</a:t>
            </a:r>
            <a:r>
              <a:rPr lang="tr-TR" sz="2800" dirty="0" err="1" smtClean="0">
                <a:solidFill>
                  <a:schemeClr val="tx1"/>
                </a:solidFill>
              </a:rPr>
              <a:t>c.c</a:t>
            </a:r>
            <a:r>
              <a:rPr lang="tr-TR" sz="2800" dirty="0" smtClean="0">
                <a:solidFill>
                  <a:schemeClr val="tx1"/>
                </a:solidFill>
              </a:rPr>
              <a:t>.) merhamet edecektir. Şüphesiz Allah, Azizdir, hikmet Sahibidir.» «Allah </a:t>
            </a:r>
            <a:r>
              <a:rPr lang="tr-TR" sz="2800" b="1" i="1" dirty="0" smtClean="0">
                <a:solidFill>
                  <a:schemeClr val="tx1"/>
                </a:solidFill>
              </a:rPr>
              <a:t>mümin erkeklere ve mümin kadınlara</a:t>
            </a:r>
            <a:r>
              <a:rPr lang="tr-TR" sz="2800" dirty="0" smtClean="0">
                <a:solidFill>
                  <a:schemeClr val="tx1"/>
                </a:solidFill>
              </a:rPr>
              <a:t>, içinde ebedi kalmak üzere altından ırmaklar akan cennetler ve </a:t>
            </a:r>
            <a:r>
              <a:rPr lang="tr-TR" sz="2800" dirty="0" err="1" smtClean="0">
                <a:solidFill>
                  <a:schemeClr val="tx1"/>
                </a:solidFill>
              </a:rPr>
              <a:t>Adn</a:t>
            </a:r>
            <a:r>
              <a:rPr lang="tr-TR" sz="2800" dirty="0" smtClean="0">
                <a:solidFill>
                  <a:schemeClr val="tx1"/>
                </a:solidFill>
              </a:rPr>
              <a:t> cennetlerinde çok güzel meskenler vadetti. Allah’ın rızası, bunların hepsinden büyüktür. İşte, büyük kurtuluş da budur.» </a:t>
            </a:r>
            <a:r>
              <a:rPr lang="tr-TR" sz="2400" b="1" dirty="0" smtClean="0">
                <a:solidFill>
                  <a:srgbClr val="0070C0"/>
                </a:solidFill>
              </a:rPr>
              <a:t>(</a:t>
            </a:r>
            <a:r>
              <a:rPr lang="tr-TR" sz="2400" b="1" dirty="0" err="1" smtClean="0">
                <a:solidFill>
                  <a:srgbClr val="0070C0"/>
                </a:solidFill>
              </a:rPr>
              <a:t>Tevbe</a:t>
            </a:r>
            <a:r>
              <a:rPr lang="tr-TR" sz="2400" b="1" dirty="0" smtClean="0">
                <a:solidFill>
                  <a:srgbClr val="0070C0"/>
                </a:solidFill>
              </a:rPr>
              <a:t>, 9/71-72.)</a:t>
            </a:r>
          </a:p>
          <a:p>
            <a:endParaRPr lang="tr-TR" dirty="0"/>
          </a:p>
        </p:txBody>
      </p:sp>
      <p:pic>
        <p:nvPicPr>
          <p:cNvPr id="4" name="Picture 2" descr="C:\Users\PC\Desktop\RESİM\IMG_20151109_132836.jpg"/>
          <p:cNvPicPr>
            <a:picLocks noChangeAspect="1" noChangeArrowheads="1"/>
          </p:cNvPicPr>
          <p:nvPr/>
        </p:nvPicPr>
        <p:blipFill>
          <a:blip r:embed="rId2" cstate="print"/>
          <a:srcRect/>
          <a:stretch>
            <a:fillRect/>
          </a:stretch>
        </p:blipFill>
        <p:spPr bwMode="auto">
          <a:xfrm>
            <a:off x="8599252" y="2422187"/>
            <a:ext cx="2986389" cy="302530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47599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2026" y="286603"/>
            <a:ext cx="10513654" cy="1450757"/>
          </a:xfrm>
        </p:spPr>
        <p:txBody>
          <a:bodyPr>
            <a:normAutofit/>
          </a:bodyPr>
          <a:lstStyle/>
          <a:p>
            <a:r>
              <a:rPr lang="tr-TR" b="1" dirty="0" smtClean="0"/>
              <a:t> </a:t>
            </a:r>
            <a:r>
              <a:rPr lang="tr-TR" sz="3600" b="1" dirty="0" smtClean="0"/>
              <a:t>İNANÇ VE İBADETTE </a:t>
            </a:r>
            <a:r>
              <a:rPr lang="tr-TR" sz="3600" b="1" dirty="0"/>
              <a:t>ADALET/HAKKANİYET</a:t>
            </a:r>
          </a:p>
        </p:txBody>
      </p:sp>
      <p:sp>
        <p:nvSpPr>
          <p:cNvPr id="3" name="İçerik Yer Tutucusu 2"/>
          <p:cNvSpPr>
            <a:spLocks noGrp="1"/>
          </p:cNvSpPr>
          <p:nvPr>
            <p:ph idx="1"/>
          </p:nvPr>
        </p:nvSpPr>
        <p:spPr>
          <a:xfrm>
            <a:off x="350196" y="1856510"/>
            <a:ext cx="9202366" cy="4602656"/>
          </a:xfrm>
        </p:spPr>
        <p:txBody>
          <a:bodyPr>
            <a:normAutofit fontScale="40000" lnSpcReduction="20000"/>
          </a:bodyPr>
          <a:lstStyle/>
          <a:p>
            <a:pPr>
              <a:buNone/>
            </a:pPr>
            <a:r>
              <a:rPr lang="tr-TR" sz="5900" b="1" dirty="0" smtClean="0"/>
              <a:t>      «Şüphesiz, Müslüman erkeklerle Müslüman kadınlar, </a:t>
            </a:r>
            <a:r>
              <a:rPr lang="tr-TR" sz="5900" b="1" dirty="0" smtClean="0">
                <a:solidFill>
                  <a:srgbClr val="0070C0"/>
                </a:solidFill>
              </a:rPr>
              <a:t>Mümin erkeklerle mümin kadınlar, </a:t>
            </a:r>
            <a:r>
              <a:rPr lang="tr-TR" sz="5900" b="1" dirty="0"/>
              <a:t>i</a:t>
            </a:r>
            <a:r>
              <a:rPr lang="tr-TR" sz="5900" b="1" dirty="0" smtClean="0"/>
              <a:t>taatkar </a:t>
            </a:r>
            <a:r>
              <a:rPr lang="tr-TR" sz="5900" b="1" dirty="0"/>
              <a:t>erkeklerle </a:t>
            </a:r>
            <a:r>
              <a:rPr lang="tr-TR" sz="5900" b="1" dirty="0" smtClean="0"/>
              <a:t>itaatkar </a:t>
            </a:r>
            <a:r>
              <a:rPr lang="tr-TR" sz="5900" b="1" dirty="0"/>
              <a:t>kadınlar</a:t>
            </a:r>
            <a:r>
              <a:rPr lang="tr-TR" sz="5900" b="1" dirty="0" smtClean="0"/>
              <a:t>, </a:t>
            </a:r>
            <a:r>
              <a:rPr lang="tr-TR" sz="5900" b="1" dirty="0" smtClean="0">
                <a:solidFill>
                  <a:srgbClr val="0070C0"/>
                </a:solidFill>
              </a:rPr>
              <a:t>doğru sözlü erkeklerle doğru sözlü kadınlar,</a:t>
            </a:r>
            <a:r>
              <a:rPr lang="tr-TR" sz="5900" b="1" dirty="0" smtClean="0"/>
              <a:t> sabreden erkeklerle sabreden kadınlar, </a:t>
            </a:r>
            <a:r>
              <a:rPr lang="tr-TR" sz="5900" b="1" dirty="0" smtClean="0">
                <a:solidFill>
                  <a:srgbClr val="0070C0"/>
                </a:solidFill>
              </a:rPr>
              <a:t>Allah’a derinden saygı duyan </a:t>
            </a:r>
            <a:r>
              <a:rPr lang="tr-TR" sz="5900" b="1" dirty="0">
                <a:solidFill>
                  <a:srgbClr val="0070C0"/>
                </a:solidFill>
              </a:rPr>
              <a:t>erkeklerle Allah’a derinden saygı duyan kadınlar</a:t>
            </a:r>
            <a:r>
              <a:rPr lang="tr-TR" sz="5900" b="1" dirty="0" smtClean="0">
                <a:solidFill>
                  <a:srgbClr val="0070C0"/>
                </a:solidFill>
              </a:rPr>
              <a:t>, </a:t>
            </a:r>
            <a:r>
              <a:rPr lang="tr-TR" sz="5900" b="1" dirty="0" smtClean="0"/>
              <a:t>sadaka veren erkeklerle sadaka veren kadınlar, </a:t>
            </a:r>
            <a:r>
              <a:rPr lang="tr-TR" sz="5900" b="1" dirty="0" smtClean="0">
                <a:solidFill>
                  <a:srgbClr val="0070C0"/>
                </a:solidFill>
              </a:rPr>
              <a:t>oruç tutan erkeklerle oruç tutan kadınlar, </a:t>
            </a:r>
            <a:r>
              <a:rPr lang="tr-TR" sz="5900" b="1" dirty="0"/>
              <a:t>ı</a:t>
            </a:r>
            <a:r>
              <a:rPr lang="tr-TR" sz="5900" b="1" dirty="0" smtClean="0"/>
              <a:t>rzlarını koruyan erkeklerle ırzlarını koruyan kadınlar, </a:t>
            </a:r>
            <a:r>
              <a:rPr lang="tr-TR" sz="5900" b="1" dirty="0" smtClean="0">
                <a:solidFill>
                  <a:srgbClr val="0070C0"/>
                </a:solidFill>
              </a:rPr>
              <a:t>Allah’ı çokça anan erkeklerle Allah'ı çokça anan kadınlar </a:t>
            </a:r>
            <a:r>
              <a:rPr lang="tr-TR" sz="5900" b="1" dirty="0" smtClean="0"/>
              <a:t>var ya, işte Allah onlar için bağışlanma ve büyük bir mükafat hazırlamıştır.» </a:t>
            </a:r>
            <a:r>
              <a:rPr lang="tr-TR" sz="5000" b="1" dirty="0">
                <a:solidFill>
                  <a:srgbClr val="FF0000"/>
                </a:solidFill>
              </a:rPr>
              <a:t>(</a:t>
            </a:r>
            <a:r>
              <a:rPr lang="tr-TR" sz="5000" b="1" dirty="0" err="1">
                <a:solidFill>
                  <a:srgbClr val="FF0000"/>
                </a:solidFill>
              </a:rPr>
              <a:t>Ahzab</a:t>
            </a:r>
            <a:r>
              <a:rPr lang="tr-TR" sz="5000" b="1" dirty="0">
                <a:solidFill>
                  <a:srgbClr val="FF0000"/>
                </a:solidFill>
              </a:rPr>
              <a:t>, 33/35.)</a:t>
            </a:r>
          </a:p>
          <a:p>
            <a:endParaRPr lang="tr-TR" sz="3400" b="1" dirty="0" smtClean="0"/>
          </a:p>
          <a:p>
            <a:pPr marL="0" indent="0">
              <a:buNone/>
            </a:pPr>
            <a:r>
              <a:rPr lang="tr-TR" sz="3400" dirty="0" smtClean="0"/>
              <a:t>                                         </a:t>
            </a:r>
            <a:endParaRPr lang="tr-TR" sz="3400" dirty="0">
              <a:solidFill>
                <a:srgbClr val="00B0F0"/>
              </a:solidFill>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9636" y="2526564"/>
            <a:ext cx="2460264" cy="2862853"/>
          </a:xfrm>
          <a:prstGeom prst="ellipse">
            <a:avLst/>
          </a:prstGeom>
          <a:ln>
            <a:noFill/>
          </a:ln>
          <a:effectLst>
            <a:softEdge rad="112500"/>
          </a:effectLst>
        </p:spPr>
      </p:pic>
    </p:spTree>
    <p:extLst>
      <p:ext uri="{BB962C8B-B14F-4D97-AF65-F5344CB8AC3E}">
        <p14:creationId xmlns:p14="http://schemas.microsoft.com/office/powerpoint/2010/main" val="1209414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1192" y="702156"/>
            <a:ext cx="11029616" cy="1320608"/>
          </a:xfrm>
        </p:spPr>
        <p:txBody>
          <a:bodyPr>
            <a:normAutofit fontScale="90000"/>
          </a:bodyPr>
          <a:lstStyle/>
          <a:p>
            <a:pPr algn="ctr"/>
            <a:r>
              <a:rPr lang="tr-TR" dirty="0" smtClean="0"/>
              <a:t/>
            </a:r>
            <a:br>
              <a:rPr lang="tr-TR" dirty="0" smtClean="0"/>
            </a:br>
            <a:r>
              <a:rPr lang="tr-TR" sz="4000" b="1" dirty="0" smtClean="0"/>
              <a:t>CİNSİYETTE ADALET/HAKKANİYET</a:t>
            </a:r>
            <a:r>
              <a:rPr lang="tr-TR" sz="3100" b="1" dirty="0" smtClean="0"/>
              <a:t/>
            </a:r>
            <a:br>
              <a:rPr lang="tr-TR" sz="3100" b="1" dirty="0" smtClean="0"/>
            </a:br>
            <a:endParaRPr lang="tr-TR" sz="3100" b="1" dirty="0"/>
          </a:p>
        </p:txBody>
      </p:sp>
      <p:sp>
        <p:nvSpPr>
          <p:cNvPr id="3" name="İçerik Yer Tutucusu 2"/>
          <p:cNvSpPr>
            <a:spLocks noGrp="1"/>
          </p:cNvSpPr>
          <p:nvPr>
            <p:ph idx="1"/>
          </p:nvPr>
        </p:nvSpPr>
        <p:spPr>
          <a:xfrm>
            <a:off x="443346" y="1856509"/>
            <a:ext cx="8700654" cy="4904509"/>
          </a:xfrm>
        </p:spPr>
        <p:txBody>
          <a:bodyPr>
            <a:normAutofit fontScale="92500" lnSpcReduction="20000"/>
          </a:bodyPr>
          <a:lstStyle/>
          <a:p>
            <a:endParaRPr lang="tr-TR" sz="2400" b="1" dirty="0" smtClean="0"/>
          </a:p>
          <a:p>
            <a:r>
              <a:rPr lang="tr-TR" sz="2400" b="1" dirty="0" smtClean="0"/>
              <a:t>«</a:t>
            </a:r>
            <a:r>
              <a:rPr lang="tr-TR" sz="2400" b="1" dirty="0"/>
              <a:t>Allah’ın ilmine dayanmadan hiçbir dişi ne hamile kalır, ne de doğurur.». </a:t>
            </a:r>
            <a:r>
              <a:rPr lang="tr-TR" sz="2400" b="1" dirty="0" err="1" smtClean="0">
                <a:solidFill>
                  <a:srgbClr val="0070C0"/>
                </a:solidFill>
              </a:rPr>
              <a:t>Fatır</a:t>
            </a:r>
            <a:r>
              <a:rPr lang="tr-TR" sz="2400" b="1" dirty="0">
                <a:solidFill>
                  <a:srgbClr val="0070C0"/>
                </a:solidFill>
              </a:rPr>
              <a:t>, 35/11</a:t>
            </a:r>
            <a:r>
              <a:rPr lang="tr-TR" sz="2400" b="1" dirty="0" smtClean="0">
                <a:solidFill>
                  <a:srgbClr val="0070C0"/>
                </a:solidFill>
              </a:rPr>
              <a:t>.</a:t>
            </a:r>
            <a:endParaRPr lang="tr-TR" sz="2400" b="1" dirty="0">
              <a:solidFill>
                <a:srgbClr val="0070C0"/>
              </a:solidFill>
            </a:endParaRPr>
          </a:p>
          <a:p>
            <a:r>
              <a:rPr lang="tr-TR" sz="2400" dirty="0" smtClean="0">
                <a:solidFill>
                  <a:schemeClr val="tx1"/>
                </a:solidFill>
              </a:rPr>
              <a:t>“Birine bir kız çocuğu müjdelense, üzüntüsünden yüzü simsiyah kesilir.” </a:t>
            </a:r>
            <a:r>
              <a:rPr lang="tr-TR" sz="2400" b="1" dirty="0" err="1" smtClean="0">
                <a:solidFill>
                  <a:srgbClr val="0070C0"/>
                </a:solidFill>
              </a:rPr>
              <a:t>Nahl</a:t>
            </a:r>
            <a:r>
              <a:rPr lang="tr-TR" sz="2400" b="1" dirty="0" smtClean="0">
                <a:solidFill>
                  <a:srgbClr val="0070C0"/>
                </a:solidFill>
              </a:rPr>
              <a:t>, 16/58.</a:t>
            </a:r>
          </a:p>
          <a:p>
            <a:r>
              <a:rPr lang="tr-TR" sz="2400" dirty="0" smtClean="0">
                <a:solidFill>
                  <a:schemeClr val="tx1"/>
                </a:solidFill>
              </a:rPr>
              <a:t>«Diri diri gömülen kız çocuğunun hangi günahtan ötürü öldürüldüğü sorulduğu zaman.» </a:t>
            </a:r>
            <a:r>
              <a:rPr lang="tr-TR" sz="2400" b="1" dirty="0" err="1" smtClean="0">
                <a:solidFill>
                  <a:srgbClr val="0070C0"/>
                </a:solidFill>
              </a:rPr>
              <a:t>Tekvir</a:t>
            </a:r>
            <a:r>
              <a:rPr lang="tr-TR" sz="2400" b="1" dirty="0" smtClean="0">
                <a:solidFill>
                  <a:srgbClr val="0070C0"/>
                </a:solidFill>
              </a:rPr>
              <a:t>, 81/8. </a:t>
            </a:r>
          </a:p>
          <a:p>
            <a:r>
              <a:rPr lang="tr-TR" sz="2400" dirty="0" smtClean="0"/>
              <a:t>“</a:t>
            </a:r>
            <a:r>
              <a:rPr lang="tr-TR" sz="2400" b="1" dirty="0"/>
              <a:t>Allah’tan korkun ve evlâtlarınız arasında âdil olun</a:t>
            </a:r>
            <a:r>
              <a:rPr lang="tr-TR" sz="2400" dirty="0"/>
              <a:t>!” </a:t>
            </a:r>
            <a:r>
              <a:rPr lang="tr-TR" sz="2400" b="1" dirty="0" smtClean="0">
                <a:solidFill>
                  <a:srgbClr val="0070C0"/>
                </a:solidFill>
              </a:rPr>
              <a:t>Buhari, </a:t>
            </a:r>
            <a:r>
              <a:rPr lang="tr-TR" sz="2400" b="1" dirty="0">
                <a:solidFill>
                  <a:srgbClr val="0070C0"/>
                </a:solidFill>
              </a:rPr>
              <a:t>Hibe, </a:t>
            </a:r>
            <a:r>
              <a:rPr lang="tr-TR" sz="2400" b="1" dirty="0" smtClean="0">
                <a:solidFill>
                  <a:srgbClr val="0070C0"/>
                </a:solidFill>
              </a:rPr>
              <a:t>13.</a:t>
            </a:r>
          </a:p>
          <a:p>
            <a:r>
              <a:rPr lang="tr-TR" sz="2400" dirty="0" smtClean="0">
                <a:solidFill>
                  <a:schemeClr val="tx1"/>
                </a:solidFill>
              </a:rPr>
              <a:t>«Sana kadınların ay halini sorarlar. De ki: «o, bir ezadır. Bu sebeple ay halindeki kadınlardan geri durun, temizleninceye kadar onlara yaklaşmayın. Temizlendiklerinde, Allah’ın size emrettiği yerden onlara yaklaşın. Şunu iyi bilin ki, Allah </a:t>
            </a:r>
            <a:r>
              <a:rPr lang="tr-TR" sz="2400" dirty="0" err="1" smtClean="0">
                <a:solidFill>
                  <a:schemeClr val="tx1"/>
                </a:solidFill>
              </a:rPr>
              <a:t>tevbe</a:t>
            </a:r>
            <a:r>
              <a:rPr lang="tr-TR" sz="2400" dirty="0" smtClean="0">
                <a:solidFill>
                  <a:schemeClr val="tx1"/>
                </a:solidFill>
              </a:rPr>
              <a:t> edenleri de, temizlenenleri de sever.»</a:t>
            </a:r>
            <a:r>
              <a:rPr lang="tr-TR" sz="2400" b="1" dirty="0" smtClean="0"/>
              <a:t> </a:t>
            </a:r>
            <a:r>
              <a:rPr lang="tr-TR" sz="2400" b="1" dirty="0" smtClean="0">
                <a:solidFill>
                  <a:srgbClr val="0070C0"/>
                </a:solidFill>
              </a:rPr>
              <a:t>Bakara, 2/222.</a:t>
            </a:r>
          </a:p>
          <a:p>
            <a:endParaRPr lang="tr-TR" dirty="0" smtClean="0">
              <a:solidFill>
                <a:srgbClr val="00B0F0"/>
              </a:solidFill>
            </a:endParaRPr>
          </a:p>
          <a:p>
            <a:endParaRPr lang="tr-TR" dirty="0" smtClean="0">
              <a:solidFill>
                <a:srgbClr val="00B0F0"/>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3268" y="2313710"/>
            <a:ext cx="2473795" cy="33805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85789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401782"/>
            <a:ext cx="11319164" cy="1524000"/>
          </a:xfrm>
        </p:spPr>
        <p:txBody>
          <a:bodyPr>
            <a:normAutofit/>
          </a:bodyPr>
          <a:lstStyle/>
          <a:p>
            <a:pPr algn="ctr"/>
            <a:r>
              <a:rPr lang="tr-TR" dirty="0" smtClean="0"/>
              <a:t>   </a:t>
            </a:r>
            <a:br>
              <a:rPr lang="tr-TR" dirty="0" smtClean="0"/>
            </a:br>
            <a:r>
              <a:rPr lang="tr-TR" b="1" dirty="0" smtClean="0"/>
              <a:t>        </a:t>
            </a:r>
            <a:r>
              <a:rPr lang="tr-TR" sz="3100" b="1" dirty="0" smtClean="0"/>
              <a:t>DAVRANIŞTA </a:t>
            </a:r>
            <a:r>
              <a:rPr lang="tr-TR" sz="3100" b="1" dirty="0"/>
              <a:t>ADALET/HAKKANİYET</a:t>
            </a:r>
            <a:r>
              <a:rPr lang="tr-TR" sz="3100" b="1" dirty="0" smtClean="0"/>
              <a:t/>
            </a:r>
            <a:br>
              <a:rPr lang="tr-TR" sz="3100" b="1" dirty="0" smtClean="0"/>
            </a:br>
            <a:endParaRPr lang="tr-TR" sz="3100" b="1" dirty="0"/>
          </a:p>
        </p:txBody>
      </p:sp>
      <p:sp>
        <p:nvSpPr>
          <p:cNvPr id="3" name="İçerik Yer Tutucusu 2"/>
          <p:cNvSpPr>
            <a:spLocks noGrp="1"/>
          </p:cNvSpPr>
          <p:nvPr>
            <p:ph idx="1"/>
          </p:nvPr>
        </p:nvSpPr>
        <p:spPr>
          <a:xfrm>
            <a:off x="457199" y="2213003"/>
            <a:ext cx="9124545" cy="4382350"/>
          </a:xfrm>
        </p:spPr>
        <p:txBody>
          <a:bodyPr>
            <a:normAutofit fontScale="25000" lnSpcReduction="20000"/>
          </a:bodyPr>
          <a:lstStyle/>
          <a:p>
            <a:endParaRPr lang="tr-TR" sz="3000" dirty="0" smtClean="0"/>
          </a:p>
          <a:p>
            <a:r>
              <a:rPr lang="tr-TR" sz="8000" dirty="0" smtClean="0">
                <a:solidFill>
                  <a:srgbClr val="FF0000"/>
                </a:solidFill>
              </a:rPr>
              <a:t>«</a:t>
            </a:r>
            <a:r>
              <a:rPr lang="tr-TR" sz="8000" b="1" dirty="0" smtClean="0">
                <a:solidFill>
                  <a:srgbClr val="FF0000"/>
                </a:solidFill>
              </a:rPr>
              <a:t>Mümin erkeklere söyle: gözlerini haramdan sakınsınlar, ırzlarını korusunlar</a:t>
            </a:r>
            <a:r>
              <a:rPr lang="tr-TR" sz="8000" b="1" dirty="0" smtClean="0"/>
              <a:t>. </a:t>
            </a:r>
            <a:r>
              <a:rPr lang="tr-TR" sz="8000" dirty="0" smtClean="0">
                <a:solidFill>
                  <a:schemeClr val="tx1"/>
                </a:solidFill>
              </a:rPr>
              <a:t>Bu davranış onlar için daha nezihtir. Şüphe yok ki Allah, onların yaptıklarından hakkıyla haberdardır.»</a:t>
            </a:r>
            <a:r>
              <a:rPr lang="tr-TR" sz="8000" dirty="0" smtClean="0"/>
              <a:t> </a:t>
            </a:r>
            <a:r>
              <a:rPr lang="tr-TR" sz="8000" dirty="0">
                <a:solidFill>
                  <a:srgbClr val="0070C0"/>
                </a:solidFill>
              </a:rPr>
              <a:t>(Nur, </a:t>
            </a:r>
            <a:r>
              <a:rPr lang="tr-TR" sz="8000" dirty="0" smtClean="0">
                <a:solidFill>
                  <a:srgbClr val="0070C0"/>
                </a:solidFill>
              </a:rPr>
              <a:t>24/30.)</a:t>
            </a:r>
          </a:p>
          <a:p>
            <a:r>
              <a:rPr lang="tr-TR" sz="8000" dirty="0" smtClean="0"/>
              <a:t>«</a:t>
            </a:r>
            <a:r>
              <a:rPr lang="tr-TR" sz="8000" b="1" dirty="0" smtClean="0">
                <a:solidFill>
                  <a:srgbClr val="FF0000"/>
                </a:solidFill>
              </a:rPr>
              <a:t>Mümin kadınlara da söyle, gözlerini (haramdan) sakınsınlar, ırzlarını korusunlar</a:t>
            </a:r>
            <a:r>
              <a:rPr lang="tr-TR" sz="8000" dirty="0">
                <a:solidFill>
                  <a:srgbClr val="FFFF00"/>
                </a:solidFill>
              </a:rPr>
              <a:t>. </a:t>
            </a:r>
            <a:r>
              <a:rPr lang="tr-TR" sz="8000" dirty="0" smtClean="0">
                <a:solidFill>
                  <a:schemeClr val="tx1"/>
                </a:solidFill>
              </a:rPr>
              <a:t>(Yüz ve el gibi) görünen kısımları müstesna, ziynet yerlerini göstermesinler. Başörtülerini ta yakalarının üzerine kadar </a:t>
            </a:r>
            <a:r>
              <a:rPr lang="tr-TR" sz="8000" dirty="0">
                <a:solidFill>
                  <a:schemeClr val="tx1"/>
                </a:solidFill>
              </a:rPr>
              <a:t>salsınlar. </a:t>
            </a:r>
            <a:r>
              <a:rPr lang="tr-TR" sz="8000" dirty="0" smtClean="0">
                <a:solidFill>
                  <a:schemeClr val="tx1"/>
                </a:solidFill>
              </a:rPr>
              <a:t>Ziynetlerini,  kocalarından, yahut babalarından, yahut kocalarının babalarından, yahut oğullarından, yahut üvey oğullarından, yahut erkek kardeşlerinden, yahut erkek kardeşlerinin oğullarından, yahut  kız kardeşlerinin oğullarından, yahut Müslüman kadınlardan, yahut sahip oldukları kölelerden, yahut erkekliği kalmamış hizmetçi hizmetçilerden, yahut da henüz kadınların mahrem yerlerine vakıf olmayan çocuklardan başkalarına göstermesinler. Gizledikleri ziynetleri anlaşılsın diye ayaklarını yere vurmasınlar. Ey Müminler, hep birlikte Allah’a tövbe edin ki, kurtuluşa eresiniz.» </a:t>
            </a:r>
            <a:r>
              <a:rPr lang="tr-TR" sz="8000" dirty="0" smtClean="0">
                <a:solidFill>
                  <a:srgbClr val="0070C0"/>
                </a:solidFill>
              </a:rPr>
              <a:t>(Nur, 24/31.)</a:t>
            </a:r>
          </a:p>
          <a:p>
            <a:endParaRPr lang="tr-TR" sz="8000" b="1" dirty="0"/>
          </a:p>
          <a:p>
            <a:endParaRPr lang="tr-TR" sz="9600" dirty="0">
              <a:solidFill>
                <a:srgbClr val="00B0F0"/>
              </a:solidFill>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8072" y="2213003"/>
            <a:ext cx="2254827" cy="34766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591886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b="1" dirty="0"/>
              <a:t>DAVRANIŞTA ADALET/HAKKANİYET</a:t>
            </a:r>
            <a:endParaRPr lang="tr-TR" dirty="0"/>
          </a:p>
        </p:txBody>
      </p:sp>
      <p:sp>
        <p:nvSpPr>
          <p:cNvPr id="3" name="İçerik Yer Tutucusu 2"/>
          <p:cNvSpPr>
            <a:spLocks noGrp="1"/>
          </p:cNvSpPr>
          <p:nvPr>
            <p:ph idx="1"/>
          </p:nvPr>
        </p:nvSpPr>
        <p:spPr>
          <a:xfrm>
            <a:off x="443346" y="1856510"/>
            <a:ext cx="11277600" cy="4779818"/>
          </a:xfrm>
        </p:spPr>
        <p:txBody>
          <a:bodyPr>
            <a:normAutofit/>
          </a:bodyPr>
          <a:lstStyle/>
          <a:p>
            <a:r>
              <a:rPr lang="tr-TR" sz="2000" dirty="0" smtClean="0">
                <a:solidFill>
                  <a:schemeClr val="tx1"/>
                </a:solidFill>
              </a:rPr>
              <a:t>Mümin kadınlardan iffetli olanlarla, daha önce kendilerine kitap verilenlerden olan iffetli kadınlar da, </a:t>
            </a:r>
            <a:r>
              <a:rPr lang="tr-TR" sz="2000" dirty="0" err="1" smtClean="0">
                <a:solidFill>
                  <a:schemeClr val="tx1"/>
                </a:solidFill>
              </a:rPr>
              <a:t>mehirlerini</a:t>
            </a:r>
            <a:r>
              <a:rPr lang="tr-TR" sz="2000" dirty="0" smtClean="0">
                <a:solidFill>
                  <a:schemeClr val="tx1"/>
                </a:solidFill>
              </a:rPr>
              <a:t> vermeniz kaydıyla; evlenmek, zina etmemek ve gizli dost tutmamak </a:t>
            </a:r>
            <a:r>
              <a:rPr lang="tr-TR" sz="2000" b="1" dirty="0" smtClean="0">
                <a:solidFill>
                  <a:srgbClr val="0070C0"/>
                </a:solidFill>
              </a:rPr>
              <a:t>(</a:t>
            </a:r>
            <a:r>
              <a:rPr lang="tr-TR" sz="2000" b="1" dirty="0" err="1" smtClean="0">
                <a:solidFill>
                  <a:srgbClr val="0070C0"/>
                </a:solidFill>
              </a:rPr>
              <a:t>vela</a:t>
            </a:r>
            <a:r>
              <a:rPr lang="tr-TR" sz="2000" b="1" dirty="0" smtClean="0">
                <a:solidFill>
                  <a:srgbClr val="0070C0"/>
                </a:solidFill>
              </a:rPr>
              <a:t> </a:t>
            </a:r>
            <a:r>
              <a:rPr lang="tr-TR" sz="2000" b="1" dirty="0" err="1" smtClean="0">
                <a:solidFill>
                  <a:srgbClr val="0070C0"/>
                </a:solidFill>
              </a:rPr>
              <a:t>müttehızii</a:t>
            </a:r>
            <a:r>
              <a:rPr lang="tr-TR" sz="2000" b="1" dirty="0" smtClean="0">
                <a:solidFill>
                  <a:srgbClr val="0070C0"/>
                </a:solidFill>
              </a:rPr>
              <a:t>/genel bir ifade kullanılmış</a:t>
            </a:r>
            <a:r>
              <a:rPr lang="tr-TR" sz="2000" dirty="0" smtClean="0">
                <a:solidFill>
                  <a:srgbClr val="0070C0"/>
                </a:solidFill>
              </a:rPr>
              <a:t>) </a:t>
            </a:r>
            <a:r>
              <a:rPr lang="tr-TR" sz="2000" dirty="0" smtClean="0">
                <a:solidFill>
                  <a:schemeClr val="tx1"/>
                </a:solidFill>
              </a:rPr>
              <a:t>üzere size helaldir. Her kim de inanılması gerekenleri inkar ederse, bütün işlediği boşa gider. Ahirette de o, ziyana uğrayanlardandır.»</a:t>
            </a:r>
            <a:r>
              <a:rPr lang="tr-TR" sz="2000" b="1" dirty="0" smtClean="0">
                <a:solidFill>
                  <a:schemeClr val="tx1"/>
                </a:solidFill>
              </a:rPr>
              <a:t> </a:t>
            </a:r>
            <a:r>
              <a:rPr lang="tr-TR" sz="2000" b="1" dirty="0" smtClean="0">
                <a:solidFill>
                  <a:srgbClr val="0070C0"/>
                </a:solidFill>
              </a:rPr>
              <a:t>Maide, 5/5.</a:t>
            </a:r>
          </a:p>
          <a:p>
            <a:r>
              <a:rPr lang="tr-TR" sz="2000" dirty="0" smtClean="0">
                <a:solidFill>
                  <a:schemeClr val="tx1"/>
                </a:solidFill>
              </a:rPr>
              <a:t>«Sizden kimin, hür mümin kadınlarla evlenmeye gücü yetmezse sahip olduğunuz mümin genç kızlarınızdan (cariyelerinizden) alsın. Allah sizin imanınızı daha iyi bilir. Hepiniz birbirinizdensiniz. Öyle ise iffetli yaşamaları, zina etmemeleri ve gizli dost tutmamaları </a:t>
            </a:r>
            <a:r>
              <a:rPr lang="tr-TR" sz="2000" b="1" dirty="0" smtClean="0">
                <a:solidFill>
                  <a:srgbClr val="0070C0"/>
                </a:solidFill>
              </a:rPr>
              <a:t>(</a:t>
            </a:r>
            <a:r>
              <a:rPr lang="tr-TR" sz="2000" b="1" dirty="0" err="1" smtClean="0">
                <a:solidFill>
                  <a:srgbClr val="0070C0"/>
                </a:solidFill>
              </a:rPr>
              <a:t>vela</a:t>
            </a:r>
            <a:r>
              <a:rPr lang="tr-TR" sz="2000" b="1" dirty="0" smtClean="0">
                <a:solidFill>
                  <a:srgbClr val="0070C0"/>
                </a:solidFill>
              </a:rPr>
              <a:t> </a:t>
            </a:r>
            <a:r>
              <a:rPr lang="tr-TR" sz="2000" b="1" dirty="0" err="1" smtClean="0">
                <a:solidFill>
                  <a:srgbClr val="0070C0"/>
                </a:solidFill>
              </a:rPr>
              <a:t>müttehizaati</a:t>
            </a:r>
            <a:r>
              <a:rPr lang="tr-TR" sz="2000" b="1" dirty="0" smtClean="0">
                <a:solidFill>
                  <a:srgbClr val="0070C0"/>
                </a:solidFill>
              </a:rPr>
              <a:t>/dişil çoğul ifade kullanılmış) </a:t>
            </a:r>
            <a:r>
              <a:rPr lang="tr-TR" sz="2000" dirty="0" smtClean="0">
                <a:solidFill>
                  <a:schemeClr val="tx1"/>
                </a:solidFill>
              </a:rPr>
              <a:t>halinde, sahiplerinin izniyle onlarla evlenin, </a:t>
            </a:r>
            <a:r>
              <a:rPr lang="tr-TR" sz="2000" dirty="0" err="1" smtClean="0">
                <a:solidFill>
                  <a:schemeClr val="tx1"/>
                </a:solidFill>
              </a:rPr>
              <a:t>mehirlerini</a:t>
            </a:r>
            <a:r>
              <a:rPr lang="tr-TR" sz="2000" dirty="0" smtClean="0">
                <a:solidFill>
                  <a:schemeClr val="tx1"/>
                </a:solidFill>
              </a:rPr>
              <a:t> de güzelce verin. Evlendikten sonra bir fuhuş yaparlarsa, onlara hür kadınların cezasının yarısı uygulanır…» </a:t>
            </a:r>
            <a:r>
              <a:rPr lang="tr-TR" sz="2000" dirty="0">
                <a:solidFill>
                  <a:schemeClr val="tx1"/>
                </a:solidFill>
              </a:rPr>
              <a:t> </a:t>
            </a:r>
            <a:r>
              <a:rPr lang="tr-TR" sz="2000" dirty="0" smtClean="0">
                <a:solidFill>
                  <a:srgbClr val="0070C0"/>
                </a:solidFill>
              </a:rPr>
              <a:t>Nisa, 4/25.</a:t>
            </a:r>
          </a:p>
          <a:p>
            <a:r>
              <a:rPr lang="tr-TR" sz="2000" b="1" dirty="0" smtClean="0">
                <a:solidFill>
                  <a:schemeClr val="tx1"/>
                </a:solidFill>
              </a:rPr>
              <a:t>İster kadın, ister erkek olsun SUÇ VE CEZALARDAKİ EŞİTLİK konusunda; </a:t>
            </a:r>
          </a:p>
          <a:p>
            <a:r>
              <a:rPr lang="tr-TR" sz="2000" b="1" dirty="0" smtClean="0">
                <a:solidFill>
                  <a:srgbClr val="FF0000"/>
                </a:solidFill>
              </a:rPr>
              <a:t>Hırsızlıkla ilgili Bkz. Maide, 5/38;</a:t>
            </a:r>
            <a:r>
              <a:rPr lang="tr-TR" sz="2000" b="1" dirty="0">
                <a:solidFill>
                  <a:srgbClr val="FF0000"/>
                </a:solidFill>
              </a:rPr>
              <a:t> </a:t>
            </a:r>
            <a:r>
              <a:rPr lang="tr-TR" sz="2000" b="1" dirty="0" smtClean="0">
                <a:solidFill>
                  <a:srgbClr val="FF0000"/>
                </a:solidFill>
              </a:rPr>
              <a:t>zinayla ilgili </a:t>
            </a:r>
            <a:r>
              <a:rPr lang="tr-TR" sz="2000" b="1" dirty="0">
                <a:solidFill>
                  <a:srgbClr val="FF0000"/>
                </a:solidFill>
              </a:rPr>
              <a:t>Bkz. </a:t>
            </a:r>
            <a:r>
              <a:rPr lang="tr-TR" sz="2000" b="1" dirty="0" smtClean="0">
                <a:solidFill>
                  <a:srgbClr val="FF0000"/>
                </a:solidFill>
              </a:rPr>
              <a:t>Nur, 24/2; iffetli kadınlara iftirayla ilgili Bkz. Nur, 24/4.</a:t>
            </a:r>
            <a:endParaRPr lang="tr-TR" sz="2000" b="1" dirty="0">
              <a:solidFill>
                <a:srgbClr val="FF0000"/>
              </a:solidFill>
            </a:endParaRPr>
          </a:p>
        </p:txBody>
      </p:sp>
    </p:spTree>
    <p:extLst>
      <p:ext uri="{BB962C8B-B14F-4D97-AF65-F5344CB8AC3E}">
        <p14:creationId xmlns:p14="http://schemas.microsoft.com/office/powerpoint/2010/main" val="4212472726"/>
      </p:ext>
    </p:extLst>
  </p:cSld>
  <p:clrMapOvr>
    <a:masterClrMapping/>
  </p:clrMapOvr>
</p:sld>
</file>

<file path=ppt/theme/theme1.xml><?xml version="1.0" encoding="utf-8"?>
<a:theme xmlns:a="http://schemas.openxmlformats.org/drawingml/2006/main" name="Kar Payı">
  <a:themeElements>
    <a:clrScheme name="Kırmızı Turuncu">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Kar Payı">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TM03457464[[fn=Kar Payı]]</Template>
  <TotalTime>713</TotalTime>
  <Words>3117</Words>
  <Application>Microsoft Office PowerPoint</Application>
  <PresentationFormat>Geniş ekran</PresentationFormat>
  <Paragraphs>123</Paragraphs>
  <Slides>29</Slides>
  <Notes>9</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29</vt:i4>
      </vt:variant>
    </vt:vector>
  </HeadingPairs>
  <TitlesOfParts>
    <vt:vector size="33" baseType="lpstr">
      <vt:lpstr>Calibri</vt:lpstr>
      <vt:lpstr>Gill Sans MT</vt:lpstr>
      <vt:lpstr>Wingdings 2</vt:lpstr>
      <vt:lpstr>Kar Payı</vt:lpstr>
      <vt:lpstr>ADALET VE HAKKANİYET BAĞLAMINDA KADIN</vt:lpstr>
      <vt:lpstr>        YARATILIŞIN temel dİnamiklerİ</vt:lpstr>
      <vt:lpstr>   YARATILIŞ OLGUSU</vt:lpstr>
      <vt:lpstr>   DİNİ ve Sosyal Mutabakata Kadının da Dahİl Edİlmesİ-1 </vt:lpstr>
      <vt:lpstr> DİNİ ve Sosyal Mutabakata KadInIn da Dahİl Edİlmesİ-2  </vt:lpstr>
      <vt:lpstr> İNANÇ VE İBADETTE ADALET/HAKKANİYET</vt:lpstr>
      <vt:lpstr> CİNSİYETTE ADALET/HAKKANİYET </vt:lpstr>
      <vt:lpstr>            DAVRANIŞTA ADALET/HAKKANİYET </vt:lpstr>
      <vt:lpstr>DAVRANIŞTA ADALET/HAKKANİYET</vt:lpstr>
      <vt:lpstr>  İNSANLIK ONURUNU KORUMADA ADALET </vt:lpstr>
      <vt:lpstr>HAK VE ÖDEVLER YÖNÜNDEN ADALET/HAKKANİYET</vt:lpstr>
      <vt:lpstr>HAK VE ÖDEVLER YÖNÜNDEN ADALET/HAKKANİYET</vt:lpstr>
      <vt:lpstr>HAK VE ÖDEVLER YÖNÜNDEN ADALET/HAKKANİYET</vt:lpstr>
      <vt:lpstr>            EVLİLİKTE ADALET/HAKKANİYET </vt:lpstr>
      <vt:lpstr>ÇOCUĞUN BAKIMINDA ADALET/HAKKANİYET</vt:lpstr>
      <vt:lpstr>AİLE DÜZENİNİ KORUMADA ADALET</vt:lpstr>
      <vt:lpstr>AİLE DÜZENİNİ KORUMADA ADALET/HAKKANİYET</vt:lpstr>
      <vt:lpstr>EVLİLİĞİ SONLANDIRMADA ADALET/HAKKANİYET</vt:lpstr>
      <vt:lpstr>EVLİLİĞİ SONLANDIRMADA ADALET/HAKKANİYET</vt:lpstr>
      <vt:lpstr>           SOSYAL VE EKONOMİK ALANDA ADALET/HAKKANİYET    </vt:lpstr>
      <vt:lpstr>     İŞ HAYATI ve MALİ KONULARDA ADALET</vt:lpstr>
      <vt:lpstr>       İDARİ KONULARDA ADALET/HAKKANİYET </vt:lpstr>
      <vt:lpstr>Eğitimde ADALET/HAKKANİYET</vt:lpstr>
      <vt:lpstr>                            ŞAHİTLİKTE ADALET/HAKKANİYET </vt:lpstr>
      <vt:lpstr>                        İŞ HAYATINDA ADALET</vt:lpstr>
      <vt:lpstr>MİRAS PAYLAŞIMINDA ADALET</vt:lpstr>
      <vt:lpstr>VEDA HUTBESİ’NİN öğrettikleri…</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ADALET VE HAKKANİYET BAĞLAMINDA KADIN</dc:title>
  <dc:creator>ASUS</dc:creator>
  <cp:lastModifiedBy>ASUS</cp:lastModifiedBy>
  <cp:revision>145</cp:revision>
  <dcterms:created xsi:type="dcterms:W3CDTF">2018-02-22T07:00:31Z</dcterms:created>
  <dcterms:modified xsi:type="dcterms:W3CDTF">2018-03-13T06:08:26Z</dcterms:modified>
</cp:coreProperties>
</file>